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5"/>
  </p:notesMasterIdLst>
  <p:sldIdLst>
    <p:sldId id="269" r:id="rId2"/>
    <p:sldId id="298" r:id="rId3"/>
    <p:sldId id="278" r:id="rId4"/>
    <p:sldId id="300" r:id="rId5"/>
    <p:sldId id="323" r:id="rId6"/>
    <p:sldId id="302" r:id="rId7"/>
    <p:sldId id="303" r:id="rId8"/>
    <p:sldId id="304" r:id="rId9"/>
    <p:sldId id="324" r:id="rId10"/>
    <p:sldId id="306" r:id="rId11"/>
    <p:sldId id="307" r:id="rId12"/>
    <p:sldId id="308" r:id="rId13"/>
    <p:sldId id="325" r:id="rId14"/>
    <p:sldId id="309" r:id="rId15"/>
    <p:sldId id="326" r:id="rId16"/>
    <p:sldId id="327" r:id="rId17"/>
    <p:sldId id="328" r:id="rId18"/>
    <p:sldId id="329" r:id="rId19"/>
    <p:sldId id="330" r:id="rId20"/>
    <p:sldId id="315" r:id="rId21"/>
    <p:sldId id="331" r:id="rId22"/>
    <p:sldId id="332" r:id="rId23"/>
    <p:sldId id="333" r:id="rId24"/>
    <p:sldId id="334" r:id="rId25"/>
    <p:sldId id="335" r:id="rId26"/>
    <p:sldId id="337" r:id="rId27"/>
    <p:sldId id="338" r:id="rId28"/>
    <p:sldId id="340" r:id="rId29"/>
    <p:sldId id="342" r:id="rId30"/>
    <p:sldId id="336" r:id="rId31"/>
    <p:sldId id="344" r:id="rId32"/>
    <p:sldId id="351" r:id="rId33"/>
    <p:sldId id="352" r:id="rId34"/>
    <p:sldId id="353" r:id="rId35"/>
    <p:sldId id="354" r:id="rId36"/>
    <p:sldId id="356" r:id="rId37"/>
    <p:sldId id="357" r:id="rId38"/>
    <p:sldId id="359" r:id="rId39"/>
    <p:sldId id="377" r:id="rId40"/>
    <p:sldId id="361" r:id="rId41"/>
    <p:sldId id="378" r:id="rId42"/>
    <p:sldId id="363" r:id="rId43"/>
    <p:sldId id="364" r:id="rId44"/>
    <p:sldId id="365" r:id="rId45"/>
    <p:sldId id="366" r:id="rId46"/>
    <p:sldId id="367" r:id="rId47"/>
    <p:sldId id="368" r:id="rId48"/>
    <p:sldId id="369" r:id="rId49"/>
    <p:sldId id="370" r:id="rId50"/>
    <p:sldId id="371" r:id="rId51"/>
    <p:sldId id="380" r:id="rId52"/>
    <p:sldId id="376" r:id="rId53"/>
    <p:sldId id="381" r:id="rId54"/>
  </p:sldIdLst>
  <p:sldSz cx="12192000" cy="6858000"/>
  <p:notesSz cx="7099300" cy="10234613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101" autoAdjust="0"/>
    <p:restoredTop sz="72926" autoAdjust="0"/>
  </p:normalViewPr>
  <p:slideViewPr>
    <p:cSldViewPr snapToGrid="0">
      <p:cViewPr varScale="1">
        <p:scale>
          <a:sx n="88" d="100"/>
          <a:sy n="88" d="100"/>
        </p:scale>
        <p:origin x="1350" y="66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B5D18E4F-8904-49F0-A966-ED8BC304F0DA}" type="datetimeFigureOut">
              <a:rPr kumimoji="1" lang="ja-JP" altLang="en-US" smtClean="0"/>
              <a:t>2017/6/20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709930" y="4925407"/>
            <a:ext cx="5679440" cy="4029879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4021294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315B3230-1262-4AAB-8ECE-8CE048B285B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116623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前期の復習 </a:t>
            </a:r>
            <a:r>
              <a:rPr kumimoji="1" lang="en-US" altLang="ja-JP" dirty="0" smtClean="0"/>
              <a:t>10</a:t>
            </a:r>
            <a:r>
              <a:rPr kumimoji="1" lang="ja-JP" altLang="en-US" dirty="0" smtClean="0"/>
              <a:t>分</a:t>
            </a:r>
            <a:endParaRPr kumimoji="1" lang="en-US" altLang="ja-JP" dirty="0" smtClean="0"/>
          </a:p>
          <a:p>
            <a:r>
              <a:rPr kumimoji="1" lang="ja-JP" altLang="en-US" dirty="0" smtClean="0"/>
              <a:t>後期の概要</a:t>
            </a:r>
            <a:r>
              <a:rPr kumimoji="1" lang="ja-JP" altLang="en-US" baseline="0" dirty="0" smtClean="0"/>
              <a:t> </a:t>
            </a:r>
            <a:r>
              <a:rPr kumimoji="1" lang="en-US" altLang="ja-JP" baseline="0" dirty="0" smtClean="0"/>
              <a:t>10</a:t>
            </a:r>
            <a:r>
              <a:rPr kumimoji="1" lang="ja-JP" altLang="en-US" baseline="0" dirty="0" smtClean="0"/>
              <a:t>分</a:t>
            </a:r>
            <a:endParaRPr kumimoji="1" lang="en-US" altLang="ja-JP" dirty="0" smtClean="0"/>
          </a:p>
          <a:p>
            <a:r>
              <a:rPr kumimoji="1" lang="ja-JP" altLang="en-US" dirty="0" smtClean="0"/>
              <a:t>試験の総括 </a:t>
            </a:r>
            <a:r>
              <a:rPr kumimoji="1" lang="en-US" altLang="ja-JP" dirty="0" smtClean="0"/>
              <a:t>10</a:t>
            </a:r>
            <a:r>
              <a:rPr kumimoji="1" lang="ja-JP" altLang="en-US" smtClean="0"/>
              <a:t>分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984236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図中の赤、青は、</a:t>
            </a:r>
            <a:endParaRPr kumimoji="1" lang="en-US" altLang="ja-JP" dirty="0" smtClean="0"/>
          </a:p>
          <a:p>
            <a:endParaRPr kumimoji="1" lang="en-US" altLang="ja-JP" dirty="0" smtClean="0"/>
          </a:p>
          <a:p>
            <a:r>
              <a:rPr kumimoji="1" lang="ja-JP" altLang="en-US" dirty="0" smtClean="0"/>
              <a:t>平均・分散共分散行列がスライドの通りの２次元ガウシアン分布に従うもの</a:t>
            </a:r>
            <a:endParaRPr kumimoji="1" lang="en-US" altLang="ja-JP" dirty="0" smtClean="0"/>
          </a:p>
          <a:p>
            <a:endParaRPr kumimoji="1" lang="en-US" altLang="ja-JP" dirty="0" smtClean="0"/>
          </a:p>
          <a:p>
            <a:endParaRPr kumimoji="1" lang="en-US" altLang="ja-JP" dirty="0" smtClean="0"/>
          </a:p>
          <a:p>
            <a:endParaRPr kumimoji="1" lang="en-US" altLang="ja-JP" dirty="0" smtClean="0"/>
          </a:p>
          <a:p>
            <a:endParaRPr kumimoji="1" lang="en-US" altLang="ja-JP" dirty="0" smtClean="0"/>
          </a:p>
          <a:p>
            <a:r>
              <a:rPr kumimoji="1" lang="ja-JP" altLang="en-US" dirty="0" smtClean="0"/>
              <a:t>赤 </a:t>
            </a:r>
            <a:r>
              <a:rPr kumimoji="1" lang="en-US" altLang="ja-JP" dirty="0" smtClean="0"/>
              <a:t>(6-2,</a:t>
            </a:r>
            <a:r>
              <a:rPr kumimoji="1" lang="en-US" altLang="ja-JP" baseline="0" dirty="0" smtClean="0"/>
              <a:t> 2-2</a:t>
            </a:r>
            <a:r>
              <a:rPr kumimoji="1" lang="en-US" altLang="ja-JP" dirty="0" smtClean="0"/>
              <a:t>) = (4,0)</a:t>
            </a:r>
          </a:p>
          <a:p>
            <a:endParaRPr kumimoji="1" lang="en-US" altLang="ja-JP" dirty="0" smtClean="0"/>
          </a:p>
          <a:p>
            <a:r>
              <a:rPr kumimoji="1" lang="en-US" altLang="ja-JP" dirty="0" smtClean="0"/>
              <a:t>(4,0)  ( 1/3, 0   ) (4 )  = (4/3,0)(4,0) = 16/3</a:t>
            </a:r>
          </a:p>
          <a:p>
            <a:r>
              <a:rPr kumimoji="1" lang="en-US" altLang="ja-JP" dirty="0" smtClean="0"/>
              <a:t>         ( 0    ,1/3)  (0)</a:t>
            </a:r>
          </a:p>
          <a:p>
            <a:endParaRPr kumimoji="1" lang="en-US" altLang="ja-JP" dirty="0" smtClean="0"/>
          </a:p>
          <a:p>
            <a:r>
              <a:rPr kumimoji="1" lang="ja-JP" altLang="en-US" dirty="0" smtClean="0"/>
              <a:t>青</a:t>
            </a:r>
            <a:r>
              <a:rPr kumimoji="1" lang="en-US" altLang="ja-JP" dirty="0" smtClean="0"/>
              <a:t>: (-4,0) (10/3</a:t>
            </a:r>
            <a:r>
              <a:rPr kumimoji="1" lang="en-US" altLang="ja-JP" baseline="0" dirty="0" smtClean="0"/>
              <a:t>   0  ) -4  = 160/3</a:t>
            </a:r>
          </a:p>
          <a:p>
            <a:r>
              <a:rPr kumimoji="1" lang="en-US" altLang="ja-JP" baseline="0" dirty="0" smtClean="0"/>
              <a:t>               (  0  10/3 )  0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29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530267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38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221107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１</a:t>
            </a:r>
            <a:r>
              <a:rPr kumimoji="1" lang="ja-JP" altLang="en-US" dirty="0" err="1" smtClean="0"/>
              <a:t>こ</a:t>
            </a:r>
            <a:r>
              <a:rPr kumimoji="1" lang="ja-JP" altLang="en-US" dirty="0" smtClean="0"/>
              <a:t>梨がある。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036999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１</a:t>
            </a:r>
            <a:r>
              <a:rPr kumimoji="1" lang="ja-JP" altLang="en-US" dirty="0" err="1" smtClean="0"/>
              <a:t>こ</a:t>
            </a:r>
            <a:r>
              <a:rPr kumimoji="1" lang="ja-JP" altLang="en-US" dirty="0" smtClean="0"/>
              <a:t>梨がある。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808317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１</a:t>
            </a:r>
            <a:r>
              <a:rPr kumimoji="1" lang="ja-JP" altLang="en-US" dirty="0" err="1" smtClean="0"/>
              <a:t>こ</a:t>
            </a:r>
            <a:r>
              <a:rPr kumimoji="1" lang="ja-JP" altLang="en-US" dirty="0" smtClean="0"/>
              <a:t>梨がある。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146897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１</a:t>
            </a:r>
            <a:r>
              <a:rPr kumimoji="1" lang="ja-JP" altLang="en-US" dirty="0" err="1" smtClean="0"/>
              <a:t>こ</a:t>
            </a:r>
            <a:r>
              <a:rPr kumimoji="1" lang="ja-JP" altLang="en-US" dirty="0" smtClean="0"/>
              <a:t>梨がある。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52864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１</a:t>
            </a:r>
            <a:r>
              <a:rPr kumimoji="1" lang="ja-JP" altLang="en-US" dirty="0" err="1" smtClean="0"/>
              <a:t>こ</a:t>
            </a:r>
            <a:r>
              <a:rPr kumimoji="1" lang="ja-JP" altLang="en-US" dirty="0" smtClean="0"/>
              <a:t>梨がある。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945609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１</a:t>
            </a:r>
            <a:r>
              <a:rPr kumimoji="1" lang="ja-JP" altLang="en-US" dirty="0" err="1" smtClean="0"/>
              <a:t>こ</a:t>
            </a:r>
            <a:r>
              <a:rPr kumimoji="1" lang="ja-JP" altLang="en-US" dirty="0" smtClean="0"/>
              <a:t>梨がある。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19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976022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図中の赤、青は、</a:t>
            </a:r>
            <a:endParaRPr kumimoji="1" lang="en-US" altLang="ja-JP" dirty="0" smtClean="0"/>
          </a:p>
          <a:p>
            <a:endParaRPr kumimoji="1" lang="en-US" altLang="ja-JP" dirty="0" smtClean="0"/>
          </a:p>
          <a:p>
            <a:r>
              <a:rPr kumimoji="1" lang="ja-JP" altLang="en-US" dirty="0" smtClean="0"/>
              <a:t>平均・分散共分散行列がスライドの通りの２次元ガウシアン分布に従うもの</a:t>
            </a:r>
            <a:endParaRPr kumimoji="1" lang="en-US" altLang="ja-JP" dirty="0" smtClean="0"/>
          </a:p>
          <a:p>
            <a:endParaRPr kumimoji="1" lang="en-US" altLang="ja-JP" dirty="0" smtClean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27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038105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図中の赤、青は、</a:t>
            </a:r>
            <a:endParaRPr kumimoji="1" lang="en-US" altLang="ja-JP" dirty="0" smtClean="0"/>
          </a:p>
          <a:p>
            <a:endParaRPr kumimoji="1" lang="en-US" altLang="ja-JP" dirty="0" smtClean="0"/>
          </a:p>
          <a:p>
            <a:r>
              <a:rPr kumimoji="1" lang="ja-JP" altLang="en-US" dirty="0" smtClean="0"/>
              <a:t>平均・分散共分散行列がスライドの通りの２次元ガウシアン分布に従うもの</a:t>
            </a:r>
            <a:endParaRPr kumimoji="1" lang="en-US" altLang="ja-JP" dirty="0" smtClean="0"/>
          </a:p>
          <a:p>
            <a:endParaRPr kumimoji="1" lang="en-US" altLang="ja-JP" dirty="0" smtClean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28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694559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 smtClean="0"/>
              <a:t>マスター サブタイトルの書式設定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8B9111D-8B46-448A-B671-6F3D5C7A8DE1}" type="datetime1">
              <a:rPr kumimoji="1" lang="ja-JP" altLang="en-US" smtClean="0"/>
              <a:t>2017/6/20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580860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1B3AC0A-9AF4-49B2-8076-664D140C9F4E}" type="datetime1">
              <a:rPr kumimoji="1" lang="ja-JP" altLang="en-US" smtClean="0"/>
              <a:t>2017/6/20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222287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D15963-2359-48D6-9A11-180002C94B54}" type="datetime1">
              <a:rPr kumimoji="1" lang="ja-JP" altLang="en-US" smtClean="0"/>
              <a:t>2017/6/20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478083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F6F5880-9102-4866-BE77-05071F07E369}" type="datetime1">
              <a:rPr kumimoji="1" lang="ja-JP" altLang="en-US" smtClean="0"/>
              <a:t>2017/6/20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18608" y="6567778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300858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8CE154E-0863-42B9-BBBF-A67CA1FE49AB}" type="datetime1">
              <a:rPr kumimoji="1" lang="ja-JP" altLang="en-US" smtClean="0"/>
              <a:t>2017/6/20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510744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fld id="{78B4C51A-C1A4-4607-B9BB-474F06682D7E}" type="datetime1">
              <a:rPr lang="ja-JP" altLang="en-US" smtClean="0"/>
              <a:t>2017/6/20</a:t>
            </a:fld>
            <a:endParaRPr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endParaRPr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fld id="{F35DE295-420C-4265-BE54-AE59FA4027A6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8107099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fld id="{A4E1D333-6093-4DF7-802B-CFCAD9F33608}" type="datetime1">
              <a:rPr lang="ja-JP" altLang="en-US" smtClean="0"/>
              <a:t>2017/6/20</a:t>
            </a:fld>
            <a:endParaRPr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endParaRPr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fld id="{F35DE295-420C-4265-BE54-AE59FA4027A6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9679110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77072A-F8AC-4ED4-9B8C-ED34B5D7D627}" type="datetime1">
              <a:rPr kumimoji="1" lang="ja-JP" altLang="en-US" smtClean="0"/>
              <a:t>2017/6/20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986136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99C3C1C-6247-431F-8BEA-497BD7FB908A}" type="datetime1">
              <a:rPr kumimoji="1" lang="ja-JP" altLang="en-US" smtClean="0"/>
              <a:t>2017/6/20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994808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1F87B1F-A259-4C4D-820F-8DA040C02F12}" type="datetime1">
              <a:rPr kumimoji="1" lang="ja-JP" altLang="en-US" smtClean="0"/>
              <a:t>2017/6/20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967091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A38B39D-4905-43FF-8853-2F0A3BC3B1AD}" type="datetime1">
              <a:rPr kumimoji="1" lang="ja-JP" altLang="en-US" smtClean="0"/>
              <a:t>2017/6/20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117775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278781" y="365126"/>
            <a:ext cx="11708780" cy="7332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278781" y="1343722"/>
            <a:ext cx="11708780" cy="52968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正方形/長方形 6"/>
          <p:cNvSpPr/>
          <p:nvPr userDrawn="1"/>
        </p:nvSpPr>
        <p:spPr>
          <a:xfrm>
            <a:off x="-1" y="0"/>
            <a:ext cx="201781" cy="690260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866252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microsoft.com/office/2007/relationships/hdphoto" Target="../media/hdphoto1.wdp"/><Relationship Id="rId18" Type="http://schemas.microsoft.com/office/2007/relationships/hdphoto" Target="../media/hdphoto2.wdp"/><Relationship Id="rId26" Type="http://schemas.openxmlformats.org/officeDocument/2006/relationships/image" Target="../media/image43.png"/><Relationship Id="rId3" Type="http://schemas.openxmlformats.org/officeDocument/2006/relationships/image" Target="../media/image22.jpeg"/><Relationship Id="rId21" Type="http://schemas.openxmlformats.org/officeDocument/2006/relationships/image" Target="../media/image38.png"/><Relationship Id="rId7" Type="http://schemas.openxmlformats.org/officeDocument/2006/relationships/image" Target="../media/image26.png"/><Relationship Id="rId12" Type="http://schemas.openxmlformats.org/officeDocument/2006/relationships/image" Target="../media/image31.jpeg"/><Relationship Id="rId17" Type="http://schemas.openxmlformats.org/officeDocument/2006/relationships/image" Target="../media/image35.jpeg"/><Relationship Id="rId25" Type="http://schemas.openxmlformats.org/officeDocument/2006/relationships/image" Target="../media/image42.png"/><Relationship Id="rId2" Type="http://schemas.openxmlformats.org/officeDocument/2006/relationships/image" Target="../media/image21.png"/><Relationship Id="rId16" Type="http://schemas.openxmlformats.org/officeDocument/2006/relationships/image" Target="../media/image34.jpeg"/><Relationship Id="rId20" Type="http://schemas.openxmlformats.org/officeDocument/2006/relationships/image" Target="../media/image37.png"/><Relationship Id="rId29" Type="http://schemas.openxmlformats.org/officeDocument/2006/relationships/image" Target="../media/image4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24" Type="http://schemas.openxmlformats.org/officeDocument/2006/relationships/image" Target="../media/image41.jpeg"/><Relationship Id="rId5" Type="http://schemas.openxmlformats.org/officeDocument/2006/relationships/image" Target="../media/image24.png"/><Relationship Id="rId15" Type="http://schemas.openxmlformats.org/officeDocument/2006/relationships/image" Target="../media/image33.jpeg"/><Relationship Id="rId23" Type="http://schemas.openxmlformats.org/officeDocument/2006/relationships/image" Target="../media/image40.png"/><Relationship Id="rId28" Type="http://schemas.openxmlformats.org/officeDocument/2006/relationships/image" Target="../media/image45.png"/><Relationship Id="rId10" Type="http://schemas.openxmlformats.org/officeDocument/2006/relationships/image" Target="../media/image29.png"/><Relationship Id="rId19" Type="http://schemas.openxmlformats.org/officeDocument/2006/relationships/image" Target="../media/image36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image" Target="../media/image32.jpeg"/><Relationship Id="rId22" Type="http://schemas.openxmlformats.org/officeDocument/2006/relationships/image" Target="../media/image39.jpeg"/><Relationship Id="rId27" Type="http://schemas.openxmlformats.org/officeDocument/2006/relationships/image" Target="../media/image44.png"/><Relationship Id="rId30" Type="http://schemas.openxmlformats.org/officeDocument/2006/relationships/image" Target="../media/image4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59.png"/><Relationship Id="rId18" Type="http://schemas.openxmlformats.org/officeDocument/2006/relationships/image" Target="../media/image63.png"/><Relationship Id="rId26" Type="http://schemas.openxmlformats.org/officeDocument/2006/relationships/image" Target="../media/image70.png"/><Relationship Id="rId3" Type="http://schemas.openxmlformats.org/officeDocument/2006/relationships/image" Target="../media/image49.png"/><Relationship Id="rId21" Type="http://schemas.microsoft.com/office/2007/relationships/hdphoto" Target="../media/hdphoto4.wdp"/><Relationship Id="rId7" Type="http://schemas.openxmlformats.org/officeDocument/2006/relationships/image" Target="../media/image53.png"/><Relationship Id="rId12" Type="http://schemas.openxmlformats.org/officeDocument/2006/relationships/image" Target="../media/image58.png"/><Relationship Id="rId17" Type="http://schemas.openxmlformats.org/officeDocument/2006/relationships/image" Target="../media/image62.png"/><Relationship Id="rId25" Type="http://schemas.openxmlformats.org/officeDocument/2006/relationships/image" Target="../media/image69.png"/><Relationship Id="rId2" Type="http://schemas.openxmlformats.org/officeDocument/2006/relationships/image" Target="../media/image48.png"/><Relationship Id="rId16" Type="http://schemas.openxmlformats.org/officeDocument/2006/relationships/image" Target="../media/image61.jpeg"/><Relationship Id="rId20" Type="http://schemas.openxmlformats.org/officeDocument/2006/relationships/image" Target="../media/image65.jpeg"/><Relationship Id="rId29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11" Type="http://schemas.openxmlformats.org/officeDocument/2006/relationships/image" Target="../media/image57.png"/><Relationship Id="rId24" Type="http://schemas.openxmlformats.org/officeDocument/2006/relationships/image" Target="../media/image68.png"/><Relationship Id="rId5" Type="http://schemas.openxmlformats.org/officeDocument/2006/relationships/image" Target="../media/image51.png"/><Relationship Id="rId15" Type="http://schemas.microsoft.com/office/2007/relationships/hdphoto" Target="../media/hdphoto3.wdp"/><Relationship Id="rId23" Type="http://schemas.openxmlformats.org/officeDocument/2006/relationships/image" Target="../media/image67.png"/><Relationship Id="rId28" Type="http://schemas.openxmlformats.org/officeDocument/2006/relationships/image" Target="../media/image72.jpeg"/><Relationship Id="rId10" Type="http://schemas.openxmlformats.org/officeDocument/2006/relationships/image" Target="../media/image56.png"/><Relationship Id="rId19" Type="http://schemas.openxmlformats.org/officeDocument/2006/relationships/image" Target="../media/image64.png"/><Relationship Id="rId31" Type="http://schemas.openxmlformats.org/officeDocument/2006/relationships/image" Target="../media/image75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Relationship Id="rId14" Type="http://schemas.openxmlformats.org/officeDocument/2006/relationships/image" Target="../media/image60.jpeg"/><Relationship Id="rId22" Type="http://schemas.openxmlformats.org/officeDocument/2006/relationships/image" Target="../media/image66.jpeg"/><Relationship Id="rId27" Type="http://schemas.openxmlformats.org/officeDocument/2006/relationships/image" Target="../media/image71.png"/><Relationship Id="rId30" Type="http://schemas.openxmlformats.org/officeDocument/2006/relationships/image" Target="../media/image7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13" Type="http://schemas.openxmlformats.org/officeDocument/2006/relationships/image" Target="../media/image86.jpeg"/><Relationship Id="rId18" Type="http://schemas.openxmlformats.org/officeDocument/2006/relationships/image" Target="../media/image90.png"/><Relationship Id="rId3" Type="http://schemas.openxmlformats.org/officeDocument/2006/relationships/image" Target="../media/image76.png"/><Relationship Id="rId7" Type="http://schemas.openxmlformats.org/officeDocument/2006/relationships/image" Target="../media/image80.png"/><Relationship Id="rId12" Type="http://schemas.openxmlformats.org/officeDocument/2006/relationships/image" Target="../media/image85.png"/><Relationship Id="rId17" Type="http://schemas.openxmlformats.org/officeDocument/2006/relationships/image" Target="../media/image89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11" Type="http://schemas.openxmlformats.org/officeDocument/2006/relationships/image" Target="../media/image84.png"/><Relationship Id="rId5" Type="http://schemas.openxmlformats.org/officeDocument/2006/relationships/image" Target="../media/image78.png"/><Relationship Id="rId15" Type="http://schemas.openxmlformats.org/officeDocument/2006/relationships/image" Target="../media/image87.jpeg"/><Relationship Id="rId10" Type="http://schemas.openxmlformats.org/officeDocument/2006/relationships/image" Target="../media/image83.png"/><Relationship Id="rId4" Type="http://schemas.openxmlformats.org/officeDocument/2006/relationships/image" Target="../media/image77.png"/><Relationship Id="rId9" Type="http://schemas.openxmlformats.org/officeDocument/2006/relationships/image" Target="../media/image82.png"/><Relationship Id="rId14" Type="http://schemas.microsoft.com/office/2007/relationships/hdphoto" Target="../media/hdphoto5.wdp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7" Type="http://schemas.openxmlformats.org/officeDocument/2006/relationships/image" Target="../media/image10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13" Type="http://schemas.openxmlformats.org/officeDocument/2006/relationships/image" Target="../media/image105.png"/><Relationship Id="rId3" Type="http://schemas.openxmlformats.org/officeDocument/2006/relationships/image" Target="../media/image106.png"/><Relationship Id="rId7" Type="http://schemas.openxmlformats.org/officeDocument/2006/relationships/image" Target="../media/image110.png"/><Relationship Id="rId12" Type="http://schemas.openxmlformats.org/officeDocument/2006/relationships/image" Target="../media/image104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png"/><Relationship Id="rId11" Type="http://schemas.openxmlformats.org/officeDocument/2006/relationships/image" Target="../media/image113.png"/><Relationship Id="rId5" Type="http://schemas.openxmlformats.org/officeDocument/2006/relationships/image" Target="../media/image108.png"/><Relationship Id="rId15" Type="http://schemas.openxmlformats.org/officeDocument/2006/relationships/image" Target="../media/image115.png"/><Relationship Id="rId10" Type="http://schemas.openxmlformats.org/officeDocument/2006/relationships/image" Target="../media/image112.png"/><Relationship Id="rId4" Type="http://schemas.openxmlformats.org/officeDocument/2006/relationships/image" Target="../media/image107.png"/><Relationship Id="rId9" Type="http://schemas.openxmlformats.org/officeDocument/2006/relationships/image" Target="../media/image101.png"/><Relationship Id="rId14" Type="http://schemas.openxmlformats.org/officeDocument/2006/relationships/image" Target="../media/image1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13" Type="http://schemas.openxmlformats.org/officeDocument/2006/relationships/image" Target="../media/image128.png"/><Relationship Id="rId3" Type="http://schemas.openxmlformats.org/officeDocument/2006/relationships/image" Target="../media/image118.png"/><Relationship Id="rId7" Type="http://schemas.openxmlformats.org/officeDocument/2006/relationships/image" Target="../media/image122.png"/><Relationship Id="rId12" Type="http://schemas.openxmlformats.org/officeDocument/2006/relationships/image" Target="../media/image127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1.png"/><Relationship Id="rId11" Type="http://schemas.openxmlformats.org/officeDocument/2006/relationships/image" Target="../media/image126.png"/><Relationship Id="rId5" Type="http://schemas.openxmlformats.org/officeDocument/2006/relationships/image" Target="../media/image120.png"/><Relationship Id="rId10" Type="http://schemas.openxmlformats.org/officeDocument/2006/relationships/image" Target="../media/image125.png"/><Relationship Id="rId4" Type="http://schemas.openxmlformats.org/officeDocument/2006/relationships/image" Target="../media/image119.png"/><Relationship Id="rId9" Type="http://schemas.openxmlformats.org/officeDocument/2006/relationships/image" Target="../media/image124.png"/><Relationship Id="rId14" Type="http://schemas.openxmlformats.org/officeDocument/2006/relationships/image" Target="../media/image12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13" Type="http://schemas.openxmlformats.org/officeDocument/2006/relationships/image" Target="../media/image128.png"/><Relationship Id="rId3" Type="http://schemas.openxmlformats.org/officeDocument/2006/relationships/image" Target="../media/image118.png"/><Relationship Id="rId7" Type="http://schemas.openxmlformats.org/officeDocument/2006/relationships/image" Target="../media/image122.png"/><Relationship Id="rId12" Type="http://schemas.openxmlformats.org/officeDocument/2006/relationships/image" Target="../media/image127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1.png"/><Relationship Id="rId11" Type="http://schemas.openxmlformats.org/officeDocument/2006/relationships/image" Target="../media/image126.png"/><Relationship Id="rId5" Type="http://schemas.openxmlformats.org/officeDocument/2006/relationships/image" Target="../media/image120.png"/><Relationship Id="rId10" Type="http://schemas.openxmlformats.org/officeDocument/2006/relationships/image" Target="../media/image125.png"/><Relationship Id="rId4" Type="http://schemas.openxmlformats.org/officeDocument/2006/relationships/image" Target="../media/image119.png"/><Relationship Id="rId9" Type="http://schemas.openxmlformats.org/officeDocument/2006/relationships/image" Target="../media/image124.png"/><Relationship Id="rId14" Type="http://schemas.openxmlformats.org/officeDocument/2006/relationships/image" Target="../media/image12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13" Type="http://schemas.openxmlformats.org/officeDocument/2006/relationships/image" Target="../media/image128.png"/><Relationship Id="rId3" Type="http://schemas.openxmlformats.org/officeDocument/2006/relationships/image" Target="../media/image118.png"/><Relationship Id="rId7" Type="http://schemas.openxmlformats.org/officeDocument/2006/relationships/image" Target="../media/image122.png"/><Relationship Id="rId12" Type="http://schemas.openxmlformats.org/officeDocument/2006/relationships/image" Target="../media/image127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1.png"/><Relationship Id="rId11" Type="http://schemas.openxmlformats.org/officeDocument/2006/relationships/image" Target="../media/image126.png"/><Relationship Id="rId5" Type="http://schemas.openxmlformats.org/officeDocument/2006/relationships/image" Target="../media/image120.png"/><Relationship Id="rId10" Type="http://schemas.openxmlformats.org/officeDocument/2006/relationships/image" Target="../media/image125.png"/><Relationship Id="rId4" Type="http://schemas.openxmlformats.org/officeDocument/2006/relationships/image" Target="../media/image119.png"/><Relationship Id="rId9" Type="http://schemas.openxmlformats.org/officeDocument/2006/relationships/image" Target="../media/image124.png"/><Relationship Id="rId14" Type="http://schemas.openxmlformats.org/officeDocument/2006/relationships/image" Target="../media/image129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13" Type="http://schemas.openxmlformats.org/officeDocument/2006/relationships/image" Target="../media/image128.png"/><Relationship Id="rId3" Type="http://schemas.openxmlformats.org/officeDocument/2006/relationships/image" Target="../media/image118.png"/><Relationship Id="rId7" Type="http://schemas.openxmlformats.org/officeDocument/2006/relationships/image" Target="../media/image122.png"/><Relationship Id="rId12" Type="http://schemas.openxmlformats.org/officeDocument/2006/relationships/image" Target="../media/image127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1.png"/><Relationship Id="rId11" Type="http://schemas.openxmlformats.org/officeDocument/2006/relationships/image" Target="../media/image126.png"/><Relationship Id="rId5" Type="http://schemas.openxmlformats.org/officeDocument/2006/relationships/image" Target="../media/image120.png"/><Relationship Id="rId10" Type="http://schemas.openxmlformats.org/officeDocument/2006/relationships/image" Target="../media/image125.png"/><Relationship Id="rId4" Type="http://schemas.openxmlformats.org/officeDocument/2006/relationships/image" Target="../media/image119.png"/><Relationship Id="rId9" Type="http://schemas.openxmlformats.org/officeDocument/2006/relationships/image" Target="../media/image124.png"/><Relationship Id="rId14" Type="http://schemas.openxmlformats.org/officeDocument/2006/relationships/image" Target="../media/image129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13" Type="http://schemas.openxmlformats.org/officeDocument/2006/relationships/image" Target="../media/image128.png"/><Relationship Id="rId3" Type="http://schemas.openxmlformats.org/officeDocument/2006/relationships/image" Target="../media/image118.png"/><Relationship Id="rId7" Type="http://schemas.openxmlformats.org/officeDocument/2006/relationships/image" Target="../media/image122.png"/><Relationship Id="rId12" Type="http://schemas.openxmlformats.org/officeDocument/2006/relationships/image" Target="../media/image127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1.png"/><Relationship Id="rId11" Type="http://schemas.openxmlformats.org/officeDocument/2006/relationships/image" Target="../media/image126.png"/><Relationship Id="rId5" Type="http://schemas.openxmlformats.org/officeDocument/2006/relationships/image" Target="../media/image120.png"/><Relationship Id="rId10" Type="http://schemas.openxmlformats.org/officeDocument/2006/relationships/image" Target="../media/image125.png"/><Relationship Id="rId4" Type="http://schemas.openxmlformats.org/officeDocument/2006/relationships/image" Target="../media/image119.png"/><Relationship Id="rId9" Type="http://schemas.openxmlformats.org/officeDocument/2006/relationships/image" Target="../media/image124.png"/><Relationship Id="rId14" Type="http://schemas.openxmlformats.org/officeDocument/2006/relationships/image" Target="../media/image12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73.png"/><Relationship Id="rId3" Type="http://schemas.openxmlformats.org/officeDocument/2006/relationships/image" Target="../media/image63.png"/><Relationship Id="rId7" Type="http://schemas.openxmlformats.org/officeDocument/2006/relationships/image" Target="../media/image66.jpeg"/><Relationship Id="rId12" Type="http://schemas.openxmlformats.org/officeDocument/2006/relationships/image" Target="../media/image71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11" Type="http://schemas.openxmlformats.org/officeDocument/2006/relationships/image" Target="../media/image70.png"/><Relationship Id="rId5" Type="http://schemas.openxmlformats.org/officeDocument/2006/relationships/image" Target="../media/image65.jpeg"/><Relationship Id="rId15" Type="http://schemas.openxmlformats.org/officeDocument/2006/relationships/image" Target="../media/image75.png"/><Relationship Id="rId10" Type="http://schemas.openxmlformats.org/officeDocument/2006/relationships/image" Target="../media/image69.png"/><Relationship Id="rId4" Type="http://schemas.openxmlformats.org/officeDocument/2006/relationships/image" Target="../media/image64.png"/><Relationship Id="rId9" Type="http://schemas.openxmlformats.org/officeDocument/2006/relationships/image" Target="../media/image68.png"/><Relationship Id="rId14" Type="http://schemas.openxmlformats.org/officeDocument/2006/relationships/image" Target="../media/image7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0.png"/><Relationship Id="rId7" Type="http://schemas.openxmlformats.org/officeDocument/2006/relationships/image" Target="../media/image160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.png"/><Relationship Id="rId5" Type="http://schemas.openxmlformats.org/officeDocument/2006/relationships/image" Target="../media/image140.png"/><Relationship Id="rId4" Type="http://schemas.openxmlformats.org/officeDocument/2006/relationships/image" Target="../media/image130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0.png"/><Relationship Id="rId7" Type="http://schemas.openxmlformats.org/officeDocument/2006/relationships/image" Target="../media/image141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9.png"/><Relationship Id="rId5" Type="http://schemas.openxmlformats.org/officeDocument/2006/relationships/image" Target="../media/image138.png"/><Relationship Id="rId4" Type="http://schemas.openxmlformats.org/officeDocument/2006/relationships/image" Target="../media/image130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0.png"/></Relationships>
</file>

<file path=ppt/slides/_rels/slide43.xml.rels><?xml version="1.0" encoding="UTF-8" standalone="yes"?>
<Relationships xmlns="http://schemas.openxmlformats.org/package/2006/relationships"><Relationship Id="rId7" Type="http://schemas.openxmlformats.org/officeDocument/2006/relationships/image" Target="../media/image200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0.png"/><Relationship Id="rId5" Type="http://schemas.openxmlformats.org/officeDocument/2006/relationships/image" Target="../media/image240.png"/><Relationship Id="rId4" Type="http://schemas.openxmlformats.org/officeDocument/2006/relationships/image" Target="../media/image230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0.png"/><Relationship Id="rId7" Type="http://schemas.openxmlformats.org/officeDocument/2006/relationships/image" Target="../media/image270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0.png"/><Relationship Id="rId5" Type="http://schemas.openxmlformats.org/officeDocument/2006/relationships/image" Target="../media/image260.png"/><Relationship Id="rId4" Type="http://schemas.openxmlformats.org/officeDocument/2006/relationships/image" Target="../media/image230.png"/><Relationship Id="rId9" Type="http://schemas.openxmlformats.org/officeDocument/2006/relationships/image" Target="../media/image200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1.png"/><Relationship Id="rId7" Type="http://schemas.openxmlformats.org/officeDocument/2006/relationships/image" Target="../media/image300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0.png"/><Relationship Id="rId11" Type="http://schemas.openxmlformats.org/officeDocument/2006/relationships/image" Target="../media/image200.png"/><Relationship Id="rId5" Type="http://schemas.openxmlformats.org/officeDocument/2006/relationships/image" Target="../media/image260.png"/><Relationship Id="rId10" Type="http://schemas.openxmlformats.org/officeDocument/2006/relationships/image" Target="../media/image330.png"/><Relationship Id="rId4" Type="http://schemas.openxmlformats.org/officeDocument/2006/relationships/image" Target="../media/image230.png"/><Relationship Id="rId9" Type="http://schemas.openxmlformats.org/officeDocument/2006/relationships/image" Target="../media/image32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5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0.png"/><Relationship Id="rId3" Type="http://schemas.openxmlformats.org/officeDocument/2006/relationships/image" Target="../media/image380.png"/><Relationship Id="rId7" Type="http://schemas.openxmlformats.org/officeDocument/2006/relationships/image" Target="../media/image420.png"/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1.png"/><Relationship Id="rId5" Type="http://schemas.openxmlformats.org/officeDocument/2006/relationships/image" Target="../media/image400.png"/><Relationship Id="rId4" Type="http://schemas.openxmlformats.org/officeDocument/2006/relationships/image" Target="../media/image390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0.png"/><Relationship Id="rId3" Type="http://schemas.openxmlformats.org/officeDocument/2006/relationships/image" Target="../media/image440.png"/><Relationship Id="rId7" Type="http://schemas.openxmlformats.org/officeDocument/2006/relationships/image" Target="../media/image480.png"/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0.png"/><Relationship Id="rId5" Type="http://schemas.openxmlformats.org/officeDocument/2006/relationships/image" Target="../media/image460.png"/><Relationship Id="rId4" Type="http://schemas.openxmlformats.org/officeDocument/2006/relationships/image" Target="../media/image45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0.png"/><Relationship Id="rId2" Type="http://schemas.openxmlformats.org/officeDocument/2006/relationships/image" Target="../media/image49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0.png"/><Relationship Id="rId2" Type="http://schemas.openxmlformats.org/officeDocument/2006/relationships/image" Target="../media/image5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0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.png"/><Relationship Id="rId3" Type="http://schemas.openxmlformats.org/officeDocument/2006/relationships/image" Target="../media/image147.png"/><Relationship Id="rId7" Type="http://schemas.openxmlformats.org/officeDocument/2006/relationships/image" Target="../media/image151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9.png"/><Relationship Id="rId5" Type="http://schemas.openxmlformats.org/officeDocument/2006/relationships/image" Target="../media/image148.png"/><Relationship Id="rId4" Type="http://schemas.openxmlformats.org/officeDocument/2006/relationships/image" Target="../media/image142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r"/>
            <a:r>
              <a:rPr lang="ja-JP" altLang="en-US" sz="5400" dirty="0" smtClean="0"/>
              <a:t>デジタルメディア処理</a:t>
            </a:r>
            <a:r>
              <a:rPr lang="en-US" altLang="ja-JP" sz="5400" dirty="0" smtClean="0"/>
              <a:t>2</a:t>
            </a:r>
            <a:endParaRPr kumimoji="1" lang="ja-JP" altLang="en-US" sz="5400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956265"/>
            <a:ext cx="9144000" cy="1655762"/>
          </a:xfrm>
        </p:spPr>
        <p:txBody>
          <a:bodyPr>
            <a:normAutofit/>
          </a:bodyPr>
          <a:lstStyle/>
          <a:p>
            <a:pPr algn="r"/>
            <a:r>
              <a:rPr kumimoji="1" lang="ja-JP" altLang="en-US" sz="2800" dirty="0" smtClean="0"/>
              <a:t>担当</a:t>
            </a:r>
            <a:r>
              <a:rPr kumimoji="1" lang="en-US" altLang="ja-JP" sz="2800" dirty="0" smtClean="0"/>
              <a:t>: </a:t>
            </a:r>
            <a:r>
              <a:rPr kumimoji="1" lang="ja-JP" altLang="en-US" sz="2800" dirty="0" smtClean="0"/>
              <a:t>井尻 敬 </a:t>
            </a:r>
            <a:endParaRPr kumimoji="1" lang="ja-JP" altLang="en-US" sz="28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30933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角丸四角形 76"/>
          <p:cNvSpPr/>
          <p:nvPr/>
        </p:nvSpPr>
        <p:spPr>
          <a:xfrm>
            <a:off x="1097023" y="2943631"/>
            <a:ext cx="2964180" cy="122682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" name="コンテンツ プレースホルダー 2"/>
          <p:cNvSpPr txBox="1">
            <a:spLocks/>
          </p:cNvSpPr>
          <p:nvPr/>
        </p:nvSpPr>
        <p:spPr>
          <a:xfrm>
            <a:off x="873303" y="399374"/>
            <a:ext cx="10685123" cy="11813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sz="3600" b="1" u="sng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1) </a:t>
            </a:r>
            <a:r>
              <a:rPr lang="ja-JP" altLang="en-US" sz="3600" b="1" u="sng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クラス分類 </a:t>
            </a:r>
            <a:r>
              <a:rPr lang="en-US" altLang="ja-JP" sz="3600" b="1" u="sng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Classification</a:t>
            </a:r>
          </a:p>
          <a:p>
            <a:pPr marL="0" indent="0">
              <a:buNone/>
            </a:pP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『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複数の入力データを</a:t>
            </a:r>
            <a:r>
              <a:rPr lang="ja-JP" altLang="en-US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既知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のクラスに分類する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』</a:t>
            </a:r>
          </a:p>
        </p:txBody>
      </p:sp>
      <p:sp>
        <p:nvSpPr>
          <p:cNvPr id="8" name="コンテンツ プレースホルダー 2"/>
          <p:cNvSpPr txBox="1">
            <a:spLocks/>
          </p:cNvSpPr>
          <p:nvPr/>
        </p:nvSpPr>
        <p:spPr>
          <a:xfrm>
            <a:off x="764495" y="1790583"/>
            <a:ext cx="11330997" cy="83771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例</a:t>
            </a:r>
            <a:r>
              <a:rPr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) </a:t>
            </a:r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果物の写真を、</a:t>
            </a:r>
            <a:r>
              <a:rPr lang="ja-JP" altLang="en-US" sz="2800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リンゴ・バナナ・みかんの</a:t>
            </a:r>
            <a:r>
              <a:rPr lang="en-US" altLang="ja-JP" sz="2800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3</a:t>
            </a:r>
            <a:r>
              <a:rPr lang="ja-JP" altLang="en-US" sz="2800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クラス</a:t>
            </a:r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に分類せよ</a:t>
            </a:r>
            <a:endParaRPr lang="en-US" altLang="ja-JP" sz="28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66" name="グループ化 65"/>
          <p:cNvGrpSpPr/>
          <p:nvPr/>
        </p:nvGrpSpPr>
        <p:grpSpPr>
          <a:xfrm>
            <a:off x="1178359" y="4423819"/>
            <a:ext cx="2983174" cy="1862899"/>
            <a:chOff x="210876" y="3187699"/>
            <a:chExt cx="3254138" cy="2032108"/>
          </a:xfrm>
        </p:grpSpPr>
        <p:pic>
          <p:nvPicPr>
            <p:cNvPr id="13" name="Picture 5" descr="C:\Users\takashi\Desktop\apple3.bmp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23962" y="4629638"/>
              <a:ext cx="630266" cy="5358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12" descr="C:\Users\takashi\Desktop\mikan3.bmp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60" r="1274"/>
            <a:stretch/>
          </p:blipFill>
          <p:spPr bwMode="auto">
            <a:xfrm>
              <a:off x="1159171" y="3919296"/>
              <a:ext cx="573166" cy="5574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3" descr="C:\Users\takashi\Desktop\apple2.bmp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34856" y="3187699"/>
              <a:ext cx="680110" cy="6096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4" descr="C:\Users\takashi\Desktop\appleTrgt.bmp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4482" y="3250680"/>
              <a:ext cx="666932" cy="5943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11" descr="C:\Users\takashi\Desktop\mikan2.bmp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98" r="3043"/>
            <a:stretch/>
          </p:blipFill>
          <p:spPr bwMode="auto">
            <a:xfrm>
              <a:off x="230931" y="3938994"/>
              <a:ext cx="515745" cy="5025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13" descr="C:\Users\takashi\Desktop\mikantest.bmp"/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19" r="5063"/>
            <a:stretch/>
          </p:blipFill>
          <p:spPr bwMode="auto">
            <a:xfrm>
              <a:off x="1094233" y="4566265"/>
              <a:ext cx="671960" cy="6535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8" descr="C:\Users\takashi\Desktop\banana1.bmp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23528" y="4514054"/>
              <a:ext cx="684331" cy="6535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9" descr="C:\Users\takashi\Desktop\banana2.bmp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3670" y="3846625"/>
              <a:ext cx="711344" cy="6535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15" descr="C:\Users\takashi\Desktop\banana3.bmp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0876" y="4558404"/>
              <a:ext cx="673844" cy="6535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16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455" y="3265549"/>
              <a:ext cx="529654" cy="5289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" name="Picture 17" descr="C:\Users\takashi\Desktop\SamplePhoto\DSC_5066.JPG"/>
            <p:cNvPicPr>
              <a:picLocks noChangeAspect="1" noChangeArrowheads="1"/>
            </p:cNvPicPr>
            <p:nvPr/>
          </p:nvPicPr>
          <p:blipFill rotWithShape="1">
            <a:blip r:embed="rId12" cstate="print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colorTemperature colorTemp="4700"/>
                      </a14:imgEffect>
                      <a14:imgEffect>
                        <a14:brightnessContrast brigh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053" t="6723" r="29115" b="12595"/>
            <a:stretch/>
          </p:blipFill>
          <p:spPr bwMode="auto">
            <a:xfrm>
              <a:off x="2002153" y="3234829"/>
              <a:ext cx="558242" cy="5755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19" descr="C:\Users\takashi\Desktop\SamplePhoto\DSC_5211.JPG"/>
            <p:cNvPicPr>
              <a:picLocks noChangeAspect="1" noChangeArrowheads="1"/>
            </p:cNvPicPr>
            <p:nvPr/>
          </p:nvPicPr>
          <p:blipFill rotWithShape="1"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111" t="11446" r="10175" b="4043"/>
            <a:stretch/>
          </p:blipFill>
          <p:spPr bwMode="auto">
            <a:xfrm>
              <a:off x="1933698" y="3912305"/>
              <a:ext cx="713600" cy="5987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9" name="右矢印 28"/>
          <p:cNvSpPr/>
          <p:nvPr/>
        </p:nvSpPr>
        <p:spPr>
          <a:xfrm>
            <a:off x="4572000" y="4042640"/>
            <a:ext cx="988922" cy="960874"/>
          </a:xfrm>
          <a:prstGeom prst="rightArrow">
            <a:avLst>
              <a:gd name="adj1" fmla="val 50000"/>
              <a:gd name="adj2" fmla="val 612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52" name="グループ化 51"/>
          <p:cNvGrpSpPr/>
          <p:nvPr/>
        </p:nvGrpSpPr>
        <p:grpSpPr>
          <a:xfrm>
            <a:off x="5930355" y="4412164"/>
            <a:ext cx="1040274" cy="996629"/>
            <a:chOff x="4747970" y="4566069"/>
            <a:chExt cx="1040274" cy="996629"/>
          </a:xfrm>
        </p:grpSpPr>
        <p:pic>
          <p:nvPicPr>
            <p:cNvPr id="40" name="Picture 3" descr="C:\Users\takashi\Desktop\apple2.bmp"/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47970" y="4566069"/>
              <a:ext cx="444546" cy="3984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4" descr="C:\Users\takashi\Desktop\appleTrgt.bmp"/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77809" y="5107798"/>
              <a:ext cx="510435" cy="4549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" name="Picture 17" descr="C:\Users\takashi\Desktop\SamplePhoto\DSC_5066.JPG"/>
            <p:cNvPicPr>
              <a:picLocks noChangeAspect="1" noChangeArrowheads="1"/>
            </p:cNvPicPr>
            <p:nvPr/>
          </p:nvPicPr>
          <p:blipFill rotWithShape="1">
            <a:blip r:embed="rId17" cstate="print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colorTemperature colorTemp="4700"/>
                      </a14:imgEffect>
                      <a14:imgEffect>
                        <a14:brightnessContrast brigh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053" t="6723" r="29115" b="12595"/>
            <a:stretch/>
          </p:blipFill>
          <p:spPr bwMode="auto">
            <a:xfrm>
              <a:off x="4793033" y="5121021"/>
              <a:ext cx="388566" cy="4006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" name="Picture 5" descr="C:\Users\takashi\Desktop\apple3.bmp"/>
            <p:cNvPicPr>
              <a:picLocks noChangeAspect="1" noChangeArrowheads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65983" y="4574971"/>
              <a:ext cx="416922" cy="3544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5" name="正方形/長方形 54"/>
          <p:cNvSpPr/>
          <p:nvPr/>
        </p:nvSpPr>
        <p:spPr>
          <a:xfrm>
            <a:off x="7151943" y="3202549"/>
            <a:ext cx="22220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既知の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3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クラス</a:t>
            </a:r>
          </a:p>
        </p:txBody>
      </p:sp>
      <p:grpSp>
        <p:nvGrpSpPr>
          <p:cNvPr id="61" name="グループ化 60"/>
          <p:cNvGrpSpPr/>
          <p:nvPr/>
        </p:nvGrpSpPr>
        <p:grpSpPr>
          <a:xfrm>
            <a:off x="5802534" y="3989470"/>
            <a:ext cx="1356993" cy="2066436"/>
            <a:chOff x="4556648" y="4108051"/>
            <a:chExt cx="1356993" cy="2066436"/>
          </a:xfrm>
        </p:grpSpPr>
        <p:sp>
          <p:nvSpPr>
            <p:cNvPr id="33" name="フリーフォーム 32"/>
            <p:cNvSpPr/>
            <p:nvPr/>
          </p:nvSpPr>
          <p:spPr>
            <a:xfrm>
              <a:off x="4575177" y="4108051"/>
              <a:ext cx="1254124" cy="1519237"/>
            </a:xfrm>
            <a:custGeom>
              <a:avLst/>
              <a:gdLst>
                <a:gd name="connsiteX0" fmla="*/ 0 w 1171575"/>
                <a:gd name="connsiteY0" fmla="*/ 0 h 1519237"/>
                <a:gd name="connsiteX1" fmla="*/ 0 w 1171575"/>
                <a:gd name="connsiteY1" fmla="*/ 1519237 h 1519237"/>
                <a:gd name="connsiteX2" fmla="*/ 1171575 w 1171575"/>
                <a:gd name="connsiteY2" fmla="*/ 1519237 h 1519237"/>
                <a:gd name="connsiteX3" fmla="*/ 1171575 w 1171575"/>
                <a:gd name="connsiteY3" fmla="*/ 19050 h 1519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71575" h="1519237">
                  <a:moveTo>
                    <a:pt x="0" y="0"/>
                  </a:moveTo>
                  <a:lnTo>
                    <a:pt x="0" y="1519237"/>
                  </a:lnTo>
                  <a:lnTo>
                    <a:pt x="1171575" y="1519237"/>
                  </a:lnTo>
                  <a:lnTo>
                    <a:pt x="1171575" y="19050"/>
                  </a:lnTo>
                </a:path>
              </a:pathLst>
            </a:custGeom>
            <a:noFill/>
            <a:ln w="603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6" name="正方形/長方形 35"/>
            <p:cNvSpPr/>
            <p:nvPr/>
          </p:nvSpPr>
          <p:spPr>
            <a:xfrm>
              <a:off x="5036478" y="5768059"/>
              <a:ext cx="87716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ja-JP" altLang="en-US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リンゴ</a:t>
              </a:r>
            </a:p>
          </p:txBody>
        </p:sp>
        <p:pic>
          <p:nvPicPr>
            <p:cNvPr id="56" name="Picture 2" descr="C:\Users\takashi\Desktop\apple1.bmp"/>
            <p:cNvPicPr>
              <a:picLocks noChangeAspect="1" noChangeArrowheads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56648" y="5719589"/>
              <a:ext cx="523803" cy="4548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5" name="グループ化 64"/>
          <p:cNvGrpSpPr/>
          <p:nvPr/>
        </p:nvGrpSpPr>
        <p:grpSpPr>
          <a:xfrm>
            <a:off x="7839937" y="4346921"/>
            <a:ext cx="976416" cy="1032465"/>
            <a:chOff x="6229248" y="4465501"/>
            <a:chExt cx="976416" cy="1032465"/>
          </a:xfrm>
        </p:grpSpPr>
        <p:pic>
          <p:nvPicPr>
            <p:cNvPr id="43" name="Picture 8" descr="C:\Users\takashi\Desktop\banana1.bmp"/>
            <p:cNvPicPr>
              <a:picLocks noChangeAspect="1" noChangeArrowheads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35624" y="5049074"/>
              <a:ext cx="470040" cy="4488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5" name="Picture 15" descr="C:\Users\takashi\Desktop\banana3.bmp"/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40019" y="4465501"/>
              <a:ext cx="462837" cy="4488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7" name="Picture 14" descr="C:\Users\takashi\Desktop\banana4.bmp"/>
            <p:cNvPicPr>
              <a:picLocks noChangeAspect="1" noChangeArrowheads="1"/>
            </p:cNvPicPr>
            <p:nvPr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29248" y="5094524"/>
              <a:ext cx="380274" cy="3709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2" name="グループ化 61"/>
          <p:cNvGrpSpPr/>
          <p:nvPr/>
        </p:nvGrpSpPr>
        <p:grpSpPr>
          <a:xfrm>
            <a:off x="7652831" y="3989470"/>
            <a:ext cx="1289138" cy="2072520"/>
            <a:chOff x="6023091" y="4108051"/>
            <a:chExt cx="1289138" cy="2072520"/>
          </a:xfrm>
        </p:grpSpPr>
        <p:sp>
          <p:nvSpPr>
            <p:cNvPr id="34" name="フリーフォーム 33"/>
            <p:cNvSpPr/>
            <p:nvPr/>
          </p:nvSpPr>
          <p:spPr>
            <a:xfrm>
              <a:off x="6037264" y="4108051"/>
              <a:ext cx="1254124" cy="1519237"/>
            </a:xfrm>
            <a:custGeom>
              <a:avLst/>
              <a:gdLst>
                <a:gd name="connsiteX0" fmla="*/ 0 w 1171575"/>
                <a:gd name="connsiteY0" fmla="*/ 0 h 1519237"/>
                <a:gd name="connsiteX1" fmla="*/ 0 w 1171575"/>
                <a:gd name="connsiteY1" fmla="*/ 1519237 h 1519237"/>
                <a:gd name="connsiteX2" fmla="*/ 1171575 w 1171575"/>
                <a:gd name="connsiteY2" fmla="*/ 1519237 h 1519237"/>
                <a:gd name="connsiteX3" fmla="*/ 1171575 w 1171575"/>
                <a:gd name="connsiteY3" fmla="*/ 19050 h 1519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71575" h="1519237">
                  <a:moveTo>
                    <a:pt x="0" y="0"/>
                  </a:moveTo>
                  <a:lnTo>
                    <a:pt x="0" y="1519237"/>
                  </a:lnTo>
                  <a:lnTo>
                    <a:pt x="1171575" y="1519237"/>
                  </a:lnTo>
                  <a:lnTo>
                    <a:pt x="1171575" y="19050"/>
                  </a:lnTo>
                </a:path>
              </a:pathLst>
            </a:custGeom>
            <a:noFill/>
            <a:ln w="603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7" name="正方形/長方形 36"/>
            <p:cNvSpPr/>
            <p:nvPr/>
          </p:nvSpPr>
          <p:spPr>
            <a:xfrm>
              <a:off x="6435066" y="5771459"/>
              <a:ext cx="87716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ja-JP" altLang="en-US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バナナ</a:t>
              </a:r>
            </a:p>
          </p:txBody>
        </p:sp>
        <p:pic>
          <p:nvPicPr>
            <p:cNvPr id="58" name="Picture 9" descr="C:\Users\takashi\Desktop\banana2.bmp"/>
            <p:cNvPicPr>
              <a:picLocks noChangeAspect="1" noChangeArrowheads="1"/>
            </p:cNvPicPr>
            <p:nvPr/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23091" y="5731679"/>
              <a:ext cx="488594" cy="4488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4" name="グループ化 63"/>
          <p:cNvGrpSpPr/>
          <p:nvPr/>
        </p:nvGrpSpPr>
        <p:grpSpPr>
          <a:xfrm>
            <a:off x="9520323" y="3989471"/>
            <a:ext cx="1288706" cy="2084953"/>
            <a:chOff x="7491961" y="4108051"/>
            <a:chExt cx="1288706" cy="2084953"/>
          </a:xfrm>
        </p:grpSpPr>
        <p:sp>
          <p:nvSpPr>
            <p:cNvPr id="35" name="フリーフォーム 34"/>
            <p:cNvSpPr/>
            <p:nvPr/>
          </p:nvSpPr>
          <p:spPr>
            <a:xfrm>
              <a:off x="7499351" y="4108051"/>
              <a:ext cx="1254124" cy="1519237"/>
            </a:xfrm>
            <a:custGeom>
              <a:avLst/>
              <a:gdLst>
                <a:gd name="connsiteX0" fmla="*/ 0 w 1171575"/>
                <a:gd name="connsiteY0" fmla="*/ 0 h 1519237"/>
                <a:gd name="connsiteX1" fmla="*/ 0 w 1171575"/>
                <a:gd name="connsiteY1" fmla="*/ 1519237 h 1519237"/>
                <a:gd name="connsiteX2" fmla="*/ 1171575 w 1171575"/>
                <a:gd name="connsiteY2" fmla="*/ 1519237 h 1519237"/>
                <a:gd name="connsiteX3" fmla="*/ 1171575 w 1171575"/>
                <a:gd name="connsiteY3" fmla="*/ 19050 h 1519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71575" h="1519237">
                  <a:moveTo>
                    <a:pt x="0" y="0"/>
                  </a:moveTo>
                  <a:lnTo>
                    <a:pt x="0" y="1519237"/>
                  </a:lnTo>
                  <a:lnTo>
                    <a:pt x="1171575" y="1519237"/>
                  </a:lnTo>
                  <a:lnTo>
                    <a:pt x="1171575" y="19050"/>
                  </a:lnTo>
                </a:path>
              </a:pathLst>
            </a:custGeom>
            <a:noFill/>
            <a:ln w="603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grpSp>
          <p:nvGrpSpPr>
            <p:cNvPr id="63" name="グループ化 62"/>
            <p:cNvGrpSpPr/>
            <p:nvPr/>
          </p:nvGrpSpPr>
          <p:grpSpPr>
            <a:xfrm>
              <a:off x="7491961" y="5765225"/>
              <a:ext cx="1288706" cy="427779"/>
              <a:chOff x="7491961" y="5765225"/>
              <a:chExt cx="1288706" cy="427779"/>
            </a:xfrm>
          </p:grpSpPr>
          <p:sp>
            <p:nvSpPr>
              <p:cNvPr id="38" name="正方形/長方形 37"/>
              <p:cNvSpPr/>
              <p:nvPr/>
            </p:nvSpPr>
            <p:spPr>
              <a:xfrm>
                <a:off x="7903504" y="5794448"/>
                <a:ext cx="87716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ja-JP" altLang="en-US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みかん</a:t>
                </a:r>
              </a:p>
            </p:txBody>
          </p:sp>
          <p:pic>
            <p:nvPicPr>
              <p:cNvPr id="59" name="Picture 10" descr="C:\Users\takashi\Desktop\mikan1.bmp"/>
              <p:cNvPicPr>
                <a:picLocks noChangeAspect="1" noChangeArrowheads="1"/>
              </p:cNvPicPr>
              <p:nvPr/>
            </p:nvPicPr>
            <p:blipFill rotWithShape="1">
              <a:blip r:embed="rId2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-666"/>
              <a:stretch/>
            </p:blipFill>
            <p:spPr bwMode="auto">
              <a:xfrm>
                <a:off x="7491961" y="5765225"/>
                <a:ext cx="438681" cy="4277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78" name="グループ化 77"/>
          <p:cNvGrpSpPr/>
          <p:nvPr/>
        </p:nvGrpSpPr>
        <p:grpSpPr>
          <a:xfrm>
            <a:off x="9673762" y="4059720"/>
            <a:ext cx="1022686" cy="1354017"/>
            <a:chOff x="7677150" y="3987800"/>
            <a:chExt cx="1022686" cy="1354017"/>
          </a:xfrm>
        </p:grpSpPr>
        <p:grpSp>
          <p:nvGrpSpPr>
            <p:cNvPr id="54" name="グループ化 53"/>
            <p:cNvGrpSpPr/>
            <p:nvPr/>
          </p:nvGrpSpPr>
          <p:grpSpPr>
            <a:xfrm>
              <a:off x="7677150" y="4402183"/>
              <a:ext cx="1022686" cy="939634"/>
              <a:chOff x="7645400" y="4608958"/>
              <a:chExt cx="1022686" cy="939634"/>
            </a:xfrm>
          </p:grpSpPr>
          <p:pic>
            <p:nvPicPr>
              <p:cNvPr id="46" name="Picture 12" descr="C:\Users\takashi\Desktop\mikan3.bmp"/>
              <p:cNvPicPr>
                <a:picLocks noChangeAspect="1" noChangeArrowheads="1"/>
              </p:cNvPicPr>
              <p:nvPr/>
            </p:nvPicPr>
            <p:blipFill rotWithShape="1">
              <a:blip r:embed="rId2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60" r="1274"/>
              <a:stretch/>
            </p:blipFill>
            <p:spPr bwMode="auto">
              <a:xfrm>
                <a:off x="7670889" y="4608958"/>
                <a:ext cx="375168" cy="36488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8" name="Picture 13" descr="C:\Users\takashi\Desktop\mikantest.bmp"/>
              <p:cNvPicPr>
                <a:picLocks noChangeAspect="1" noChangeArrowheads="1"/>
              </p:cNvPicPr>
              <p:nvPr/>
            </p:nvPicPr>
            <p:blipFill rotWithShape="1">
              <a:blip r:embed="rId2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419" r="5063"/>
              <a:stretch/>
            </p:blipFill>
            <p:spPr bwMode="auto">
              <a:xfrm>
                <a:off x="8228251" y="5120813"/>
                <a:ext cx="439835" cy="4277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9" name="Picture 16"/>
              <p:cNvPicPr>
                <a:picLocks noChangeAspect="1" noChangeArrowheads="1"/>
              </p:cNvPicPr>
              <p:nvPr/>
            </p:nvPicPr>
            <p:blipFill>
              <a:blip r:embed="rId2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45400" y="5112105"/>
                <a:ext cx="427589" cy="4269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0" name="Picture 19" descr="C:\Users\takashi\Desktop\SamplePhoto\DSC_5211.JPG"/>
              <p:cNvPicPr>
                <a:picLocks noChangeAspect="1" noChangeArrowheads="1"/>
              </p:cNvPicPr>
              <p:nvPr/>
            </p:nvPicPr>
            <p:blipFill rotWithShape="1">
              <a:blip r:embed="rId2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3111" t="11446" r="10175" b="4043"/>
              <a:stretch/>
            </p:blipFill>
            <p:spPr bwMode="auto">
              <a:xfrm>
                <a:off x="8153456" y="4622493"/>
                <a:ext cx="467090" cy="39190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60" name="Picture 11" descr="C:\Users\takashi\Desktop\mikan2.bmp"/>
            <p:cNvPicPr>
              <a:picLocks noChangeAspect="1" noChangeArrowheads="1"/>
            </p:cNvPicPr>
            <p:nvPr/>
          </p:nvPicPr>
          <p:blipFill rotWithShape="1">
            <a:blip r:embed="rId3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98" r="3043"/>
            <a:stretch/>
          </p:blipFill>
          <p:spPr bwMode="auto">
            <a:xfrm>
              <a:off x="8093951" y="3987800"/>
              <a:ext cx="361398" cy="3521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6" name="グループ化 75"/>
          <p:cNvGrpSpPr/>
          <p:nvPr/>
        </p:nvGrpSpPr>
        <p:grpSpPr>
          <a:xfrm>
            <a:off x="1165261" y="3409891"/>
            <a:ext cx="877163" cy="764981"/>
            <a:chOff x="197778" y="5769779"/>
            <a:chExt cx="877163" cy="764981"/>
          </a:xfrm>
        </p:grpSpPr>
        <p:sp>
          <p:nvSpPr>
            <p:cNvPr id="67" name="正方形/長方形 66"/>
            <p:cNvSpPr/>
            <p:nvPr/>
          </p:nvSpPr>
          <p:spPr>
            <a:xfrm>
              <a:off x="197778" y="6165428"/>
              <a:ext cx="87716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ja-JP" altLang="en-US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リンゴ</a:t>
              </a:r>
            </a:p>
          </p:txBody>
        </p:sp>
        <p:pic>
          <p:nvPicPr>
            <p:cNvPr id="68" name="Picture 2" descr="C:\Users\takashi\Desktop\apple1.bmp"/>
            <p:cNvPicPr>
              <a:picLocks noChangeAspect="1" noChangeArrowheads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4848" y="5769779"/>
              <a:ext cx="523803" cy="4548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9" name="正方形/長方形 68"/>
          <p:cNvSpPr/>
          <p:nvPr/>
        </p:nvSpPr>
        <p:spPr>
          <a:xfrm>
            <a:off x="1832711" y="2944510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正解画像</a:t>
            </a:r>
          </a:p>
        </p:txBody>
      </p:sp>
      <p:grpSp>
        <p:nvGrpSpPr>
          <p:cNvPr id="75" name="グループ化 74"/>
          <p:cNvGrpSpPr/>
          <p:nvPr/>
        </p:nvGrpSpPr>
        <p:grpSpPr>
          <a:xfrm>
            <a:off x="2076840" y="3409891"/>
            <a:ext cx="877163" cy="764981"/>
            <a:chOff x="1037566" y="5769779"/>
            <a:chExt cx="877163" cy="764981"/>
          </a:xfrm>
        </p:grpSpPr>
        <p:sp>
          <p:nvSpPr>
            <p:cNvPr id="70" name="正方形/長方形 69"/>
            <p:cNvSpPr/>
            <p:nvPr/>
          </p:nvSpPr>
          <p:spPr>
            <a:xfrm>
              <a:off x="1037566" y="6165428"/>
              <a:ext cx="87716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ja-JP" altLang="en-US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バナナ</a:t>
              </a:r>
            </a:p>
          </p:txBody>
        </p:sp>
        <p:pic>
          <p:nvPicPr>
            <p:cNvPr id="71" name="Picture 9" descr="C:\Users\takashi\Desktop\banana2.bmp"/>
            <p:cNvPicPr>
              <a:picLocks noChangeAspect="1" noChangeArrowheads="1"/>
            </p:cNvPicPr>
            <p:nvPr/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19026" y="5769779"/>
              <a:ext cx="488594" cy="4488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4" name="グループ化 73"/>
          <p:cNvGrpSpPr/>
          <p:nvPr/>
        </p:nvGrpSpPr>
        <p:grpSpPr>
          <a:xfrm>
            <a:off x="3079788" y="3409891"/>
            <a:ext cx="877163" cy="764981"/>
            <a:chOff x="2112304" y="5769779"/>
            <a:chExt cx="877163" cy="764981"/>
          </a:xfrm>
        </p:grpSpPr>
        <p:sp>
          <p:nvSpPr>
            <p:cNvPr id="72" name="正方形/長方形 71"/>
            <p:cNvSpPr/>
            <p:nvPr/>
          </p:nvSpPr>
          <p:spPr>
            <a:xfrm>
              <a:off x="2112304" y="6165428"/>
              <a:ext cx="87716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ja-JP" altLang="en-US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みかん</a:t>
              </a:r>
            </a:p>
          </p:txBody>
        </p:sp>
        <p:pic>
          <p:nvPicPr>
            <p:cNvPr id="73" name="Picture 10" descr="C:\Users\takashi\Desktop\mikan1.bmp"/>
            <p:cNvPicPr>
              <a:picLocks noChangeAspect="1" noChangeArrowheads="1"/>
            </p:cNvPicPr>
            <p:nvPr/>
          </p:nvPicPr>
          <p:blipFill rotWithShape="1"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-666"/>
            <a:stretch/>
          </p:blipFill>
          <p:spPr bwMode="auto">
            <a:xfrm>
              <a:off x="2326736" y="5769779"/>
              <a:ext cx="438681" cy="4277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21138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コンテンツ プレースホルダー 2"/>
          <p:cNvSpPr txBox="1">
            <a:spLocks/>
          </p:cNvSpPr>
          <p:nvPr/>
        </p:nvSpPr>
        <p:spPr>
          <a:xfrm>
            <a:off x="1417833" y="381011"/>
            <a:ext cx="8957353" cy="180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b="1" u="sng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2) </a:t>
            </a:r>
            <a:r>
              <a:rPr lang="ja-JP" altLang="en-US" b="1" u="sng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クラスタリング </a:t>
            </a:r>
            <a:r>
              <a:rPr lang="en-US" altLang="ja-JP" b="1" u="sng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Clustering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</a:t>
            </a:r>
          </a:p>
          <a:p>
            <a:pPr marL="0" indent="0">
              <a:buNone/>
            </a:pPr>
            <a:r>
              <a:rPr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『</a:t>
            </a:r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複数の入力データから</a:t>
            </a:r>
            <a:r>
              <a:rPr lang="ja-JP" altLang="en-US" sz="2800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未知</a:t>
            </a:r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の類似したグループ　　　（クラスタ）を発見する</a:t>
            </a:r>
            <a:r>
              <a:rPr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』</a:t>
            </a:r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" name="コンテンツ プレースホルダー 2"/>
          <p:cNvSpPr txBox="1">
            <a:spLocks/>
          </p:cNvSpPr>
          <p:nvPr/>
        </p:nvSpPr>
        <p:spPr>
          <a:xfrm>
            <a:off x="1429215" y="2174774"/>
            <a:ext cx="8780150" cy="5486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例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) 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果物の写真を、</a:t>
            </a:r>
            <a:r>
              <a:rPr lang="ja-JP" altLang="en-US" sz="2400" u="sng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類似</a:t>
            </a:r>
            <a:r>
              <a:rPr lang="ja-JP" altLang="en-US" sz="2400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したグループ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を発見せよ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21" name="グループ化 20"/>
          <p:cNvGrpSpPr/>
          <p:nvPr/>
        </p:nvGrpSpPr>
        <p:grpSpPr>
          <a:xfrm>
            <a:off x="1478933" y="3524069"/>
            <a:ext cx="2767002" cy="2650940"/>
            <a:chOff x="241669" y="3647776"/>
            <a:chExt cx="3058651" cy="2930356"/>
          </a:xfrm>
        </p:grpSpPr>
        <p:pic>
          <p:nvPicPr>
            <p:cNvPr id="7" name="Picture 5" descr="C:\Users\takashi\Desktop\apple3.bmp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30912" y="5157022"/>
              <a:ext cx="630266" cy="5358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12" descr="C:\Users\takashi\Desktop\mikan3.bmp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60" r="1274"/>
            <a:stretch/>
          </p:blipFill>
          <p:spPr bwMode="auto">
            <a:xfrm>
              <a:off x="1835085" y="4486502"/>
              <a:ext cx="573166" cy="5574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2" descr="C:\Users\takashi\Desktop\apple1.bmp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1669" y="5700998"/>
              <a:ext cx="752535" cy="6535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3" descr="C:\Users\takashi\Desktop\apple2.bmp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9254" y="3960525"/>
              <a:ext cx="638669" cy="5724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4" descr="C:\Users\takashi\Desktop\appleTrgt.bmp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43880" y="3744196"/>
              <a:ext cx="733329" cy="6535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10" descr="C:\Users\takashi\Desktop\mikan1.bmp"/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-666"/>
            <a:stretch/>
          </p:blipFill>
          <p:spPr bwMode="auto">
            <a:xfrm>
              <a:off x="268130" y="4602261"/>
              <a:ext cx="670198" cy="6535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11" descr="C:\Users\takashi\Desktop\mikan2.bmp"/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98" r="3043"/>
            <a:stretch/>
          </p:blipFill>
          <p:spPr bwMode="auto">
            <a:xfrm>
              <a:off x="2784575" y="5981806"/>
              <a:ext cx="515745" cy="5025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13" descr="C:\Users\takashi\Desktop\mikantest.bmp"/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19" r="5063"/>
            <a:stretch/>
          </p:blipFill>
          <p:spPr bwMode="auto">
            <a:xfrm>
              <a:off x="1770147" y="5144553"/>
              <a:ext cx="671961" cy="6535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8" descr="C:\Users\takashi\Desktop\banana1.bmp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87257" y="5924590"/>
              <a:ext cx="684331" cy="6535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9" descr="C:\Users\takashi\Desktop\banana2.bmp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9012" y="5789489"/>
              <a:ext cx="711344" cy="6535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15" descr="C:\Users\takashi\Desktop\banana3.bmp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1091" y="4702842"/>
              <a:ext cx="673844" cy="6535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16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2284" y="3735273"/>
              <a:ext cx="529654" cy="5289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" name="Picture 17" descr="C:\Users\takashi\Desktop\SamplePhoto\DSC_5066.JPG"/>
            <p:cNvPicPr>
              <a:picLocks noChangeAspect="1" noChangeArrowheads="1"/>
            </p:cNvPicPr>
            <p:nvPr/>
          </p:nvPicPr>
          <p:blipFill rotWithShape="1">
            <a:blip r:embed="rId14" cstate="print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colorTemperature colorTemp="4700"/>
                      </a14:imgEffect>
                      <a14:imgEffect>
                        <a14:brightnessContrast brigh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053" t="6723" r="29115" b="12595"/>
            <a:stretch/>
          </p:blipFill>
          <p:spPr bwMode="auto">
            <a:xfrm>
              <a:off x="2687854" y="3647776"/>
              <a:ext cx="558243" cy="5755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19" descr="C:\Users\takashi\Desktop\SamplePhoto\DSC_5211.JPG"/>
            <p:cNvPicPr>
              <a:picLocks noChangeAspect="1" noChangeArrowheads="1"/>
            </p:cNvPicPr>
            <p:nvPr/>
          </p:nvPicPr>
          <p:blipFill rotWithShape="1"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111" t="11446" r="10175" b="4043"/>
            <a:stretch/>
          </p:blipFill>
          <p:spPr bwMode="auto">
            <a:xfrm>
              <a:off x="2574827" y="4371477"/>
              <a:ext cx="713600" cy="5987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2" name="右矢印 21"/>
          <p:cNvSpPr/>
          <p:nvPr/>
        </p:nvSpPr>
        <p:spPr>
          <a:xfrm>
            <a:off x="4434126" y="4146680"/>
            <a:ext cx="1288579" cy="1062318"/>
          </a:xfrm>
          <a:prstGeom prst="rightArrow">
            <a:avLst>
              <a:gd name="adj1" fmla="val 50000"/>
              <a:gd name="adj2" fmla="val 612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29" name="グループ化 28"/>
          <p:cNvGrpSpPr/>
          <p:nvPr/>
        </p:nvGrpSpPr>
        <p:grpSpPr>
          <a:xfrm>
            <a:off x="6692934" y="3357716"/>
            <a:ext cx="3362595" cy="2757950"/>
            <a:chOff x="4778515" y="3357716"/>
            <a:chExt cx="3362595" cy="2757950"/>
          </a:xfrm>
        </p:grpSpPr>
        <p:cxnSp>
          <p:nvCxnSpPr>
            <p:cNvPr id="24" name="直線矢印コネクタ 23"/>
            <p:cNvCxnSpPr/>
            <p:nvPr/>
          </p:nvCxnSpPr>
          <p:spPr>
            <a:xfrm>
              <a:off x="4822723" y="6105524"/>
              <a:ext cx="3318387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線矢印コネクタ 24"/>
            <p:cNvCxnSpPr/>
            <p:nvPr/>
          </p:nvCxnSpPr>
          <p:spPr>
            <a:xfrm flipH="1" flipV="1">
              <a:off x="4778515" y="3357716"/>
              <a:ext cx="49127" cy="275795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テキスト ボックス 29"/>
          <p:cNvSpPr txBox="1"/>
          <p:nvPr/>
        </p:nvSpPr>
        <p:spPr>
          <a:xfrm>
            <a:off x="9135601" y="6122194"/>
            <a:ext cx="12923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特徴</a:t>
            </a:r>
            <a:r>
              <a:rPr lang="en-US" altLang="ja-JP" sz="1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1: </a:t>
            </a:r>
            <a:r>
              <a:rPr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赤み</a:t>
            </a:r>
          </a:p>
        </p:txBody>
      </p:sp>
      <p:sp>
        <p:nvSpPr>
          <p:cNvPr id="31" name="テキスト ボックス 30"/>
          <p:cNvSpPr txBox="1"/>
          <p:nvPr/>
        </p:nvSpPr>
        <p:spPr>
          <a:xfrm>
            <a:off x="5957376" y="3259662"/>
            <a:ext cx="7232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特徴</a:t>
            </a:r>
            <a:r>
              <a:rPr lang="en-US" altLang="ja-JP" sz="1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2</a:t>
            </a:r>
          </a:p>
          <a:p>
            <a:pPr algn="ctr"/>
            <a:r>
              <a:rPr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丸み</a:t>
            </a:r>
          </a:p>
        </p:txBody>
      </p:sp>
      <p:pic>
        <p:nvPicPr>
          <p:cNvPr id="52" name="Picture 5" descr="C:\Users\takashi\Desktop\apple3.bmp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2088" y="4625014"/>
            <a:ext cx="423505" cy="360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3" descr="C:\Users\takashi\Desktop\apple2.bmp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6362" y="4065353"/>
            <a:ext cx="417132" cy="373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4" descr="C:\Users\takashi\Desktop\appleTrgt.bmp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2598" y="3616756"/>
            <a:ext cx="409909" cy="365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17" descr="C:\Users\takashi\Desktop\SamplePhoto\DSC_5066.JPG"/>
          <p:cNvPicPr>
            <a:picLocks noChangeAspect="1" noChangeArrowheads="1"/>
          </p:cNvPicPr>
          <p:nvPr/>
        </p:nvPicPr>
        <p:blipFill rotWithShape="1">
          <a:blip r:embed="rId20" cstate="print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colorTemperature colorTemp="4700"/>
                    </a14:imgEffect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053" t="6723" r="29115" b="12595"/>
          <a:stretch/>
        </p:blipFill>
        <p:spPr bwMode="auto">
          <a:xfrm>
            <a:off x="9630407" y="3813753"/>
            <a:ext cx="396445" cy="408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2" descr="C:\Users\takashi\Desktop\apple1.bmp"/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3135" y="4308318"/>
            <a:ext cx="377760" cy="328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12" descr="C:\Users\takashi\Desktop\mikan3.bmp"/>
          <p:cNvPicPr>
            <a:picLocks noChangeAspect="1" noChangeArrowheads="1"/>
          </p:cNvPicPr>
          <p:nvPr/>
        </p:nvPicPr>
        <p:blipFill rotWithShape="1"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0" r="1274"/>
          <a:stretch/>
        </p:blipFill>
        <p:spPr bwMode="auto">
          <a:xfrm>
            <a:off x="6920700" y="3637557"/>
            <a:ext cx="407043" cy="395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10" descr="C:\Users\takashi\Desktop\mikan1.bmp"/>
          <p:cNvPicPr>
            <a:picLocks noChangeAspect="1" noChangeArrowheads="1"/>
          </p:cNvPicPr>
          <p:nvPr/>
        </p:nvPicPr>
        <p:blipFill rotWithShape="1"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666"/>
          <a:stretch/>
        </p:blipFill>
        <p:spPr bwMode="auto">
          <a:xfrm>
            <a:off x="7385979" y="3439544"/>
            <a:ext cx="363885" cy="354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11" descr="C:\Users\takashi\Desktop\mikan2.bmp"/>
          <p:cNvPicPr>
            <a:picLocks noChangeAspect="1" noChangeArrowheads="1"/>
          </p:cNvPicPr>
          <p:nvPr/>
        </p:nvPicPr>
        <p:blipFill rotWithShape="1"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8" r="3043"/>
          <a:stretch/>
        </p:blipFill>
        <p:spPr bwMode="auto">
          <a:xfrm>
            <a:off x="7270528" y="3888308"/>
            <a:ext cx="366264" cy="356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13" descr="C:\Users\takashi\Desktop\mikantest.bmp"/>
          <p:cNvPicPr>
            <a:picLocks noChangeAspect="1" noChangeArrowheads="1"/>
          </p:cNvPicPr>
          <p:nvPr/>
        </p:nvPicPr>
        <p:blipFill rotWithShape="1"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9" r="5063"/>
          <a:stretch/>
        </p:blipFill>
        <p:spPr bwMode="auto">
          <a:xfrm>
            <a:off x="7174466" y="4296611"/>
            <a:ext cx="374138" cy="363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16"/>
          <p:cNvPicPr>
            <a:picLocks noChangeAspect="1" noChangeArrowheads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2893" y="3733325"/>
            <a:ext cx="342635" cy="3421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" name="Picture 19" descr="C:\Users\takashi\Desktop\SamplePhoto\DSC_5211.JPG"/>
          <p:cNvPicPr>
            <a:picLocks noChangeAspect="1" noChangeArrowheads="1"/>
          </p:cNvPicPr>
          <p:nvPr/>
        </p:nvPicPr>
        <p:blipFill rotWithShape="1"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11" t="11446" r="10175" b="4043"/>
          <a:stretch/>
        </p:blipFill>
        <p:spPr bwMode="auto">
          <a:xfrm>
            <a:off x="7559110" y="4745574"/>
            <a:ext cx="416897" cy="34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8" descr="C:\Users\takashi\Desktop\banana1.bmp"/>
          <p:cNvPicPr>
            <a:picLocks noChangeAspect="1" noChangeArrowheads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6947" y="5583889"/>
            <a:ext cx="381809" cy="364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9" descr="C:\Users\takashi\Desktop\banana2.bmp"/>
          <p:cNvPicPr>
            <a:picLocks noChangeAspect="1" noChangeArrowheads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0629" y="5557672"/>
            <a:ext cx="396880" cy="364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15" descr="C:\Users\takashi\Desktop\banana3.bmp"/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9470" y="5221786"/>
            <a:ext cx="375958" cy="364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" name="テキスト ボックス 69"/>
          <p:cNvSpPr txBox="1"/>
          <p:nvPr/>
        </p:nvSpPr>
        <p:spPr>
          <a:xfrm>
            <a:off x="6583967" y="6151264"/>
            <a:ext cx="14221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特徴空間</a:t>
            </a:r>
          </a:p>
        </p:txBody>
      </p:sp>
      <p:grpSp>
        <p:nvGrpSpPr>
          <p:cNvPr id="77" name="グループ化 76"/>
          <p:cNvGrpSpPr/>
          <p:nvPr/>
        </p:nvGrpSpPr>
        <p:grpSpPr>
          <a:xfrm>
            <a:off x="6771554" y="3025033"/>
            <a:ext cx="1872343" cy="1955006"/>
            <a:chOff x="4857135" y="3025033"/>
            <a:chExt cx="1872343" cy="1955006"/>
          </a:xfrm>
        </p:grpSpPr>
        <p:sp>
          <p:nvSpPr>
            <p:cNvPr id="71" name="円/楕円 70"/>
            <p:cNvSpPr/>
            <p:nvPr/>
          </p:nvSpPr>
          <p:spPr>
            <a:xfrm>
              <a:off x="4857135" y="3318387"/>
              <a:ext cx="1538749" cy="1661652"/>
            </a:xfrm>
            <a:prstGeom prst="ellips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74" name="テキスト ボックス 73"/>
            <p:cNvSpPr txBox="1"/>
            <p:nvPr/>
          </p:nvSpPr>
          <p:spPr>
            <a:xfrm>
              <a:off x="5360192" y="3025033"/>
              <a:ext cx="136928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クラスタ</a:t>
              </a:r>
              <a:r>
                <a:rPr lang="en-US" altLang="ja-JP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  <p:grpSp>
        <p:nvGrpSpPr>
          <p:cNvPr id="78" name="グループ化 77"/>
          <p:cNvGrpSpPr/>
          <p:nvPr/>
        </p:nvGrpSpPr>
        <p:grpSpPr>
          <a:xfrm>
            <a:off x="8644598" y="3118440"/>
            <a:ext cx="1744524" cy="1964839"/>
            <a:chOff x="6730180" y="3118439"/>
            <a:chExt cx="1744524" cy="1964839"/>
          </a:xfrm>
        </p:grpSpPr>
        <p:sp>
          <p:nvSpPr>
            <p:cNvPr id="72" name="円/楕円 71"/>
            <p:cNvSpPr/>
            <p:nvPr/>
          </p:nvSpPr>
          <p:spPr>
            <a:xfrm>
              <a:off x="6730180" y="3456039"/>
              <a:ext cx="1455175" cy="1627239"/>
            </a:xfrm>
            <a:prstGeom prst="ellips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75" name="テキスト ボックス 74"/>
            <p:cNvSpPr txBox="1"/>
            <p:nvPr/>
          </p:nvSpPr>
          <p:spPr>
            <a:xfrm>
              <a:off x="7105418" y="3118439"/>
              <a:ext cx="136928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クラスタ</a:t>
              </a:r>
              <a:r>
                <a:rPr lang="en-US" altLang="ja-JP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2</a:t>
              </a:r>
              <a:endPara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  <p:grpSp>
        <p:nvGrpSpPr>
          <p:cNvPr id="79" name="グループ化 78"/>
          <p:cNvGrpSpPr/>
          <p:nvPr/>
        </p:nvGrpSpPr>
        <p:grpSpPr>
          <a:xfrm>
            <a:off x="7056689" y="5078361"/>
            <a:ext cx="2496693" cy="1017640"/>
            <a:chOff x="5112773" y="5073445"/>
            <a:chExt cx="2496693" cy="1017640"/>
          </a:xfrm>
        </p:grpSpPr>
        <p:sp>
          <p:nvSpPr>
            <p:cNvPr id="73" name="円/楕円 72"/>
            <p:cNvSpPr/>
            <p:nvPr/>
          </p:nvSpPr>
          <p:spPr>
            <a:xfrm>
              <a:off x="5112773" y="5073445"/>
              <a:ext cx="1292943" cy="1017640"/>
            </a:xfrm>
            <a:prstGeom prst="ellips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76" name="テキスト ボックス 75"/>
            <p:cNvSpPr txBox="1"/>
            <p:nvPr/>
          </p:nvSpPr>
          <p:spPr>
            <a:xfrm>
              <a:off x="6240180" y="5674825"/>
              <a:ext cx="136928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クラスタ</a:t>
              </a:r>
              <a:r>
                <a:rPr lang="en-US" altLang="ja-JP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3</a:t>
              </a:r>
              <a:endPara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65623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 smtClean="0">
                <a:solidFill>
                  <a:schemeClr val="bg1">
                    <a:lumMod val="85000"/>
                  </a:schemeClr>
                </a:solidFill>
              </a:rPr>
              <a:t>パターン認識</a:t>
            </a:r>
            <a:endParaRPr kumimoji="1" lang="ja-JP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981200" y="1251082"/>
            <a:ext cx="8112760" cy="18120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ja-JP" dirty="0" smtClean="0">
                <a:solidFill>
                  <a:schemeClr val="bg1">
                    <a:lumMod val="85000"/>
                  </a:schemeClr>
                </a:solidFill>
              </a:rPr>
              <a:t>『</a:t>
            </a:r>
            <a:r>
              <a:rPr kumimoji="1" lang="ja-JP" altLang="en-US" dirty="0" smtClean="0">
                <a:solidFill>
                  <a:schemeClr val="bg1">
                    <a:lumMod val="85000"/>
                  </a:schemeClr>
                </a:solidFill>
              </a:rPr>
              <a:t>データの中の規則性を自動的に見つけ出し</a:t>
            </a:r>
            <a:r>
              <a:rPr lang="ja-JP" altLang="en-US" dirty="0">
                <a:solidFill>
                  <a:schemeClr val="bg1">
                    <a:lumMod val="85000"/>
                  </a:schemeClr>
                </a:solidFill>
              </a:rPr>
              <a:t>、</a:t>
            </a:r>
            <a:r>
              <a:rPr lang="ja-JP" altLang="en-US" dirty="0" smtClean="0">
                <a:solidFill>
                  <a:schemeClr val="bg1">
                    <a:lumMod val="85000"/>
                  </a:schemeClr>
                </a:solidFill>
              </a:rPr>
              <a:t>その</a:t>
            </a:r>
            <a:r>
              <a:rPr lang="ja-JP" altLang="en-US" dirty="0">
                <a:solidFill>
                  <a:schemeClr val="bg1">
                    <a:lumMod val="85000"/>
                  </a:schemeClr>
                </a:solidFill>
              </a:rPr>
              <a:t>規則性</a:t>
            </a:r>
            <a:r>
              <a:rPr lang="ja-JP" altLang="en-US" dirty="0" smtClean="0">
                <a:solidFill>
                  <a:schemeClr val="bg1">
                    <a:lumMod val="85000"/>
                  </a:schemeClr>
                </a:solidFill>
              </a:rPr>
              <a:t>を使ってデータを異なるカテゴリに分類する処理</a:t>
            </a:r>
            <a:r>
              <a:rPr lang="en-US" altLang="ja-JP" dirty="0" smtClean="0">
                <a:solidFill>
                  <a:schemeClr val="bg1">
                    <a:lumMod val="85000"/>
                  </a:schemeClr>
                </a:solidFill>
              </a:rPr>
              <a:t>』</a:t>
            </a:r>
            <a:r>
              <a:rPr lang="ja-JP" altLang="en-US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ja-JP" i="1" dirty="0">
                <a:solidFill>
                  <a:schemeClr val="bg1">
                    <a:lumMod val="85000"/>
                  </a:schemeClr>
                </a:solidFill>
              </a:rPr>
              <a:t>(PRML, C.M. Bishop)</a:t>
            </a:r>
            <a:endParaRPr lang="en-US" altLang="ja-JP" i="1" dirty="0" smtClean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6" name="コンテンツ プレースホルダー 2"/>
          <p:cNvSpPr txBox="1">
            <a:spLocks/>
          </p:cNvSpPr>
          <p:nvPr/>
        </p:nvSpPr>
        <p:spPr>
          <a:xfrm>
            <a:off x="1922780" y="3139977"/>
            <a:ext cx="8575887" cy="17960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b="1" u="sng" dirty="0"/>
              <a:t>1) </a:t>
            </a:r>
            <a:r>
              <a:rPr lang="ja-JP" altLang="en-US" b="1" u="sng" dirty="0"/>
              <a:t>クラス分類 </a:t>
            </a:r>
            <a:r>
              <a:rPr lang="en-US" altLang="ja-JP" b="1" u="sng" dirty="0"/>
              <a:t>Classification</a:t>
            </a:r>
          </a:p>
          <a:p>
            <a:pPr marL="0" indent="0">
              <a:buNone/>
            </a:pPr>
            <a:r>
              <a:rPr lang="en-US" altLang="ja-JP" dirty="0"/>
              <a:t>『</a:t>
            </a:r>
            <a:r>
              <a:rPr lang="ja-JP" altLang="en-US" dirty="0"/>
              <a:t>複数の入力データを既知のクラスに分類する</a:t>
            </a:r>
            <a:r>
              <a:rPr lang="en-US" altLang="ja-JP" dirty="0"/>
              <a:t>』</a:t>
            </a:r>
          </a:p>
        </p:txBody>
      </p:sp>
      <p:sp>
        <p:nvSpPr>
          <p:cNvPr id="7" name="コンテンツ プレースホルダー 2"/>
          <p:cNvSpPr txBox="1">
            <a:spLocks/>
          </p:cNvSpPr>
          <p:nvPr/>
        </p:nvSpPr>
        <p:spPr>
          <a:xfrm>
            <a:off x="1981200" y="4707468"/>
            <a:ext cx="8229600" cy="180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b="1" u="sng" dirty="0">
                <a:solidFill>
                  <a:schemeClr val="bg1">
                    <a:lumMod val="85000"/>
                  </a:schemeClr>
                </a:solidFill>
              </a:rPr>
              <a:t>2) </a:t>
            </a:r>
            <a:r>
              <a:rPr lang="ja-JP" altLang="en-US" b="1" u="sng" dirty="0">
                <a:solidFill>
                  <a:schemeClr val="bg1">
                    <a:lumMod val="85000"/>
                  </a:schemeClr>
                </a:solidFill>
              </a:rPr>
              <a:t>クラスタリング </a:t>
            </a:r>
            <a:r>
              <a:rPr lang="en-US" altLang="ja-JP" b="1" u="sng" dirty="0">
                <a:solidFill>
                  <a:schemeClr val="bg1">
                    <a:lumMod val="85000"/>
                  </a:schemeClr>
                </a:solidFill>
              </a:rPr>
              <a:t>Clustering</a:t>
            </a:r>
            <a:r>
              <a:rPr lang="en-US" altLang="ja-JP" dirty="0">
                <a:solidFill>
                  <a:schemeClr val="bg1">
                    <a:lumMod val="85000"/>
                  </a:schemeClr>
                </a:solidFill>
              </a:rPr>
              <a:t> </a:t>
            </a:r>
          </a:p>
          <a:p>
            <a:pPr marL="0" indent="0">
              <a:buNone/>
            </a:pPr>
            <a:r>
              <a:rPr lang="en-US" altLang="ja-JP" dirty="0">
                <a:solidFill>
                  <a:schemeClr val="bg1">
                    <a:lumMod val="85000"/>
                  </a:schemeClr>
                </a:solidFill>
              </a:rPr>
              <a:t>『</a:t>
            </a:r>
            <a:r>
              <a:rPr lang="ja-JP" altLang="en-US" dirty="0">
                <a:solidFill>
                  <a:schemeClr val="bg1">
                    <a:lumMod val="85000"/>
                  </a:schemeClr>
                </a:solidFill>
              </a:rPr>
              <a:t>複数の入力データから未知の類似したグループを発見する</a:t>
            </a:r>
            <a:r>
              <a:rPr lang="en-US" altLang="ja-JP" dirty="0">
                <a:solidFill>
                  <a:schemeClr val="bg1">
                    <a:lumMod val="85000"/>
                  </a:schemeClr>
                </a:solidFill>
              </a:rPr>
              <a:t>』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62921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50013" y="621980"/>
            <a:ext cx="10723840" cy="733270"/>
          </a:xfrm>
        </p:spPr>
        <p:txBody>
          <a:bodyPr>
            <a:normAutofit/>
          </a:bodyPr>
          <a:lstStyle/>
          <a:p>
            <a:r>
              <a:rPr kumimoji="1" lang="ja-JP" altLang="en-US" dirty="0" smtClean="0"/>
              <a:t>パターン認識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750013" y="1507936"/>
            <a:ext cx="10928279" cy="18120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ja-JP" dirty="0" smtClean="0">
                <a:solidFill>
                  <a:schemeClr val="bg1">
                    <a:lumMod val="65000"/>
                  </a:schemeClr>
                </a:solidFill>
              </a:rPr>
              <a:t>『</a:t>
            </a:r>
            <a:r>
              <a:rPr kumimoji="1" lang="ja-JP" altLang="en-US" dirty="0" smtClean="0">
                <a:solidFill>
                  <a:schemeClr val="bg1">
                    <a:lumMod val="65000"/>
                  </a:schemeClr>
                </a:solidFill>
              </a:rPr>
              <a:t>データの中の規則性を自動的に見つけ出し</a:t>
            </a:r>
            <a:r>
              <a:rPr lang="ja-JP" altLang="en-US" dirty="0">
                <a:solidFill>
                  <a:schemeClr val="bg1">
                    <a:lumMod val="65000"/>
                  </a:schemeClr>
                </a:solidFill>
              </a:rPr>
              <a:t>、</a:t>
            </a:r>
            <a:r>
              <a:rPr lang="ja-JP" altLang="en-US" dirty="0" smtClean="0">
                <a:solidFill>
                  <a:schemeClr val="bg1">
                    <a:lumMod val="65000"/>
                  </a:schemeClr>
                </a:solidFill>
              </a:rPr>
              <a:t>その</a:t>
            </a:r>
            <a:r>
              <a:rPr lang="ja-JP" altLang="en-US" dirty="0">
                <a:solidFill>
                  <a:schemeClr val="bg1">
                    <a:lumMod val="65000"/>
                  </a:schemeClr>
                </a:solidFill>
              </a:rPr>
              <a:t>規則性</a:t>
            </a:r>
            <a:r>
              <a:rPr lang="ja-JP" altLang="en-US" dirty="0" smtClean="0">
                <a:solidFill>
                  <a:schemeClr val="bg1">
                    <a:lumMod val="65000"/>
                  </a:schemeClr>
                </a:solidFill>
              </a:rPr>
              <a:t>を使ってデータを異なるカテゴリに分類する処理</a:t>
            </a:r>
            <a:r>
              <a:rPr lang="en-US" altLang="ja-JP" dirty="0" smtClean="0">
                <a:solidFill>
                  <a:schemeClr val="bg1">
                    <a:lumMod val="65000"/>
                  </a:schemeClr>
                </a:solidFill>
              </a:rPr>
              <a:t>』</a:t>
            </a:r>
            <a:r>
              <a:rPr lang="ja-JP" altLang="en-US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ja-JP" i="1" dirty="0">
                <a:solidFill>
                  <a:schemeClr val="bg1">
                    <a:lumMod val="65000"/>
                  </a:schemeClr>
                </a:solidFill>
              </a:rPr>
              <a:t>(PRML, C.M. Bishop)</a:t>
            </a:r>
            <a:endParaRPr lang="en-US" altLang="ja-JP" i="1" dirty="0" smtClea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コンテンツ プレースホルダー 2"/>
          <p:cNvSpPr txBox="1">
            <a:spLocks/>
          </p:cNvSpPr>
          <p:nvPr/>
        </p:nvSpPr>
        <p:spPr>
          <a:xfrm>
            <a:off x="802897" y="2924220"/>
            <a:ext cx="10601418" cy="17960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b="1" u="sng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1) </a:t>
            </a:r>
            <a:r>
              <a:rPr lang="ja-JP" altLang="en-US" b="1" u="sng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クラス分類 </a:t>
            </a:r>
            <a:r>
              <a:rPr lang="en-US" altLang="ja-JP" b="1" u="sng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Classification </a:t>
            </a:r>
            <a:r>
              <a:rPr lang="ja-JP" altLang="en-US" b="1" dirty="0" smtClean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本日の対象はこちら</a:t>
            </a:r>
            <a:endParaRPr lang="en-US" altLang="ja-JP" b="1" dirty="0">
              <a:solidFill>
                <a:srgbClr val="FF0000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0" indent="0">
              <a:buNone/>
            </a:pPr>
            <a:r>
              <a:rPr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『</a:t>
            </a:r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複数の入力データを</a:t>
            </a:r>
            <a:r>
              <a:rPr lang="ja-JP" altLang="en-US" sz="2800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既知</a:t>
            </a:r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のクラスに分類する</a:t>
            </a:r>
            <a:r>
              <a:rPr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』</a:t>
            </a:r>
          </a:p>
          <a:p>
            <a:pPr marL="0" indent="0">
              <a:buNone/>
            </a:pP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※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クラス分類のみをパターン認識と呼ぶ事もある</a:t>
            </a:r>
            <a:endParaRPr lang="en-US" altLang="ja-JP" sz="28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" name="コンテンツ プレースホルダー 2"/>
          <p:cNvSpPr txBox="1">
            <a:spLocks/>
          </p:cNvSpPr>
          <p:nvPr/>
        </p:nvSpPr>
        <p:spPr>
          <a:xfrm>
            <a:off x="802896" y="4847311"/>
            <a:ext cx="8940930" cy="180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b="1" u="sng" dirty="0">
                <a:solidFill>
                  <a:schemeClr val="bg1">
                    <a:lumMod val="6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2) </a:t>
            </a:r>
            <a:r>
              <a:rPr lang="ja-JP" altLang="en-US" b="1" u="sng" dirty="0">
                <a:solidFill>
                  <a:schemeClr val="bg1">
                    <a:lumMod val="6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クラスタリング </a:t>
            </a:r>
            <a:r>
              <a:rPr lang="en-US" altLang="ja-JP" b="1" u="sng" dirty="0">
                <a:solidFill>
                  <a:schemeClr val="bg1">
                    <a:lumMod val="6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Clustering</a:t>
            </a:r>
            <a:r>
              <a:rPr lang="en-US" altLang="ja-JP" dirty="0">
                <a:solidFill>
                  <a:schemeClr val="bg1">
                    <a:lumMod val="6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</a:t>
            </a:r>
          </a:p>
          <a:p>
            <a:pPr marL="0" indent="0">
              <a:buNone/>
            </a:pPr>
            <a:r>
              <a:rPr lang="en-US" altLang="ja-JP" sz="2800" dirty="0">
                <a:solidFill>
                  <a:schemeClr val="bg1">
                    <a:lumMod val="6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『</a:t>
            </a:r>
            <a:r>
              <a:rPr lang="ja-JP" altLang="en-US" sz="2800" dirty="0">
                <a:solidFill>
                  <a:schemeClr val="bg1">
                    <a:lumMod val="6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複数の入力データから未知の類似したグループ　　（クラスタ）を発見する</a:t>
            </a:r>
            <a:r>
              <a:rPr lang="en-US" altLang="ja-JP" sz="2800" dirty="0">
                <a:solidFill>
                  <a:schemeClr val="bg1">
                    <a:lumMod val="6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』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10104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592494" y="4930405"/>
            <a:ext cx="3591146" cy="1018732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ja-JP" altLang="en-US" dirty="0"/>
              <a:t>正解</a:t>
            </a:r>
            <a:r>
              <a:rPr lang="ja-JP" altLang="en-US" dirty="0" smtClean="0"/>
              <a:t>画像群</a:t>
            </a:r>
            <a:endParaRPr lang="en-US" altLang="ja-JP" dirty="0" smtClean="0"/>
          </a:p>
          <a:p>
            <a:pPr marL="0" indent="0" algn="ctr">
              <a:buNone/>
            </a:pPr>
            <a:r>
              <a:rPr lang="ja-JP" altLang="en-US" sz="2000" dirty="0" smtClean="0"/>
              <a:t>クラス</a:t>
            </a:r>
            <a:r>
              <a:rPr lang="en-US" altLang="ja-JP" sz="2000" dirty="0" smtClean="0"/>
              <a:t>ID</a:t>
            </a:r>
            <a:r>
              <a:rPr lang="ja-JP" altLang="en-US" sz="2000" dirty="0" smtClean="0"/>
              <a:t>が既に付いた画像群</a:t>
            </a:r>
            <a:endParaRPr lang="en-US" altLang="ja-JP" sz="2000" dirty="0" smtClean="0"/>
          </a:p>
          <a:p>
            <a:pPr marL="0" indent="0" algn="ctr">
              <a:buNone/>
            </a:pPr>
            <a:r>
              <a:rPr lang="ja-JP" altLang="en-US" sz="2000" dirty="0" smtClean="0"/>
              <a:t>（教師データと呼ばれる）</a:t>
            </a:r>
            <a:endParaRPr lang="en-US" altLang="ja-JP" sz="2000" dirty="0"/>
          </a:p>
        </p:txBody>
      </p:sp>
      <p:sp>
        <p:nvSpPr>
          <p:cNvPr id="6" name="コンテンツ プレースホルダー 2"/>
          <p:cNvSpPr txBox="1">
            <a:spLocks/>
          </p:cNvSpPr>
          <p:nvPr/>
        </p:nvSpPr>
        <p:spPr>
          <a:xfrm>
            <a:off x="174660" y="483727"/>
            <a:ext cx="11465959" cy="6742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『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写真を、リンゴ・バナナ・みかんの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3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クラスに分類せよ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』</a:t>
            </a:r>
          </a:p>
        </p:txBody>
      </p:sp>
      <p:sp>
        <p:nvSpPr>
          <p:cNvPr id="5" name="コンテンツ プレースホルダー 2"/>
          <p:cNvSpPr txBox="1">
            <a:spLocks/>
          </p:cNvSpPr>
          <p:nvPr/>
        </p:nvSpPr>
        <p:spPr>
          <a:xfrm>
            <a:off x="6875209" y="4930405"/>
            <a:ext cx="3649980" cy="10187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分類対象画像群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0" indent="0" algn="ctr">
              <a:buNone/>
            </a:pPr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この画像を分類したい</a:t>
            </a:r>
          </a:p>
        </p:txBody>
      </p:sp>
      <p:pic>
        <p:nvPicPr>
          <p:cNvPr id="3077" name="Picture 5" descr="C:\Users\takashi\Desktop\apple3.bmp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2859" y="2855216"/>
            <a:ext cx="1052663" cy="894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C:\Users\takashi\Desktop\mikan3.bmp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0" r="1274"/>
          <a:stretch/>
        </p:blipFill>
        <p:spPr bwMode="auto">
          <a:xfrm>
            <a:off x="8291049" y="2869260"/>
            <a:ext cx="864530" cy="840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C:\Users\takashi\Desktop\banana4.bmp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2858" y="1866810"/>
            <a:ext cx="892092" cy="870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グループ化 3"/>
          <p:cNvGrpSpPr/>
          <p:nvPr/>
        </p:nvGrpSpPr>
        <p:grpSpPr>
          <a:xfrm>
            <a:off x="930666" y="2492410"/>
            <a:ext cx="1771608" cy="2343151"/>
            <a:chOff x="961489" y="2317750"/>
            <a:chExt cx="1771608" cy="2343151"/>
          </a:xfrm>
        </p:grpSpPr>
        <p:grpSp>
          <p:nvGrpSpPr>
            <p:cNvPr id="2" name="グループ化 1"/>
            <p:cNvGrpSpPr/>
            <p:nvPr/>
          </p:nvGrpSpPr>
          <p:grpSpPr>
            <a:xfrm>
              <a:off x="1352715" y="2317750"/>
              <a:ext cx="989157" cy="1772800"/>
              <a:chOff x="-1202137" y="2625016"/>
              <a:chExt cx="1202137" cy="2154509"/>
            </a:xfrm>
          </p:grpSpPr>
          <p:pic>
            <p:nvPicPr>
              <p:cNvPr id="3074" name="Picture 2" descr="C:\Users\takashi\Desktop\apple1.bmp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1202137" y="3735525"/>
                <a:ext cx="1202137" cy="1044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76" name="Picture 4" descr="C:\Users\takashi\Desktop\appleTrgt.bmp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1186796" y="2625016"/>
                <a:ext cx="1171455" cy="1044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3" name="コンテンツ プレースホルダー 2"/>
            <p:cNvSpPr txBox="1">
              <a:spLocks/>
            </p:cNvSpPr>
            <p:nvPr/>
          </p:nvSpPr>
          <p:spPr>
            <a:xfrm>
              <a:off x="961489" y="4082840"/>
              <a:ext cx="1771608" cy="578061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 kern="1200">
                  <a:solidFill>
                    <a:schemeClr val="tx1"/>
                  </a:solidFill>
                  <a:latin typeface="+mj-ea"/>
                  <a:ea typeface="+mj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 kern="1200">
                  <a:solidFill>
                    <a:schemeClr val="tx1"/>
                  </a:solidFill>
                  <a:latin typeface="+mj-ea"/>
                  <a:ea typeface="+mj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 kern="1200">
                  <a:solidFill>
                    <a:schemeClr val="tx1"/>
                  </a:solidFill>
                  <a:latin typeface="+mj-ea"/>
                  <a:ea typeface="+mj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 kern="1200">
                  <a:solidFill>
                    <a:schemeClr val="tx1"/>
                  </a:solidFill>
                  <a:latin typeface="+mj-ea"/>
                  <a:ea typeface="+mj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 kern="1200">
                  <a:solidFill>
                    <a:schemeClr val="tx1"/>
                  </a:solidFill>
                  <a:latin typeface="+mj-ea"/>
                  <a:ea typeface="+mj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ja-JP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ID: </a:t>
              </a:r>
              <a:r>
                <a:rPr lang="ja-JP" altLang="en-US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リンゴ</a:t>
              </a:r>
            </a:p>
          </p:txBody>
        </p:sp>
      </p:grpSp>
      <p:grpSp>
        <p:nvGrpSpPr>
          <p:cNvPr id="9" name="グループ化 8"/>
          <p:cNvGrpSpPr/>
          <p:nvPr/>
        </p:nvGrpSpPr>
        <p:grpSpPr>
          <a:xfrm>
            <a:off x="2576869" y="2492410"/>
            <a:ext cx="2044163" cy="2343151"/>
            <a:chOff x="2573966" y="2317750"/>
            <a:chExt cx="2044163" cy="2343151"/>
          </a:xfrm>
        </p:grpSpPr>
        <p:grpSp>
          <p:nvGrpSpPr>
            <p:cNvPr id="8" name="グループ化 7"/>
            <p:cNvGrpSpPr/>
            <p:nvPr/>
          </p:nvGrpSpPr>
          <p:grpSpPr>
            <a:xfrm>
              <a:off x="3128540" y="2317750"/>
              <a:ext cx="935014" cy="1785818"/>
              <a:chOff x="3165021" y="2609194"/>
              <a:chExt cx="1136336" cy="2170331"/>
            </a:xfrm>
          </p:grpSpPr>
          <p:pic>
            <p:nvPicPr>
              <p:cNvPr id="3080" name="Picture 8" descr="C:\Users\takashi\Desktop\banana1.bmp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86597" y="2609194"/>
                <a:ext cx="1093184" cy="1044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81" name="Picture 9" descr="C:\Users\takashi\Desktop\banana2.bmp"/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65021" y="3735525"/>
                <a:ext cx="1136336" cy="1044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5" name="コンテンツ プレースホルダー 2"/>
            <p:cNvSpPr txBox="1">
              <a:spLocks/>
            </p:cNvSpPr>
            <p:nvPr/>
          </p:nvSpPr>
          <p:spPr>
            <a:xfrm>
              <a:off x="2573966" y="4082840"/>
              <a:ext cx="2044163" cy="578061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 kern="1200">
                  <a:solidFill>
                    <a:schemeClr val="tx1"/>
                  </a:solidFill>
                  <a:latin typeface="+mj-ea"/>
                  <a:ea typeface="+mj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 kern="1200">
                  <a:solidFill>
                    <a:schemeClr val="tx1"/>
                  </a:solidFill>
                  <a:latin typeface="+mj-ea"/>
                  <a:ea typeface="+mj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 kern="1200">
                  <a:solidFill>
                    <a:schemeClr val="tx1"/>
                  </a:solidFill>
                  <a:latin typeface="+mj-ea"/>
                  <a:ea typeface="+mj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 kern="1200">
                  <a:solidFill>
                    <a:schemeClr val="tx1"/>
                  </a:solidFill>
                  <a:latin typeface="+mj-ea"/>
                  <a:ea typeface="+mj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 kern="1200">
                  <a:solidFill>
                    <a:schemeClr val="tx1"/>
                  </a:solidFill>
                  <a:latin typeface="+mj-ea"/>
                  <a:ea typeface="+mj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ja-JP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ID: </a:t>
              </a:r>
              <a:r>
                <a:rPr lang="ja-JP" altLang="en-US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バナナ</a:t>
              </a:r>
            </a:p>
          </p:txBody>
        </p:sp>
      </p:grpSp>
      <p:grpSp>
        <p:nvGrpSpPr>
          <p:cNvPr id="10" name="グループ化 9"/>
          <p:cNvGrpSpPr/>
          <p:nvPr/>
        </p:nvGrpSpPr>
        <p:grpSpPr>
          <a:xfrm>
            <a:off x="4495627" y="2492411"/>
            <a:ext cx="1771608" cy="2343150"/>
            <a:chOff x="4526450" y="2317751"/>
            <a:chExt cx="1771608" cy="2343150"/>
          </a:xfrm>
        </p:grpSpPr>
        <p:grpSp>
          <p:nvGrpSpPr>
            <p:cNvPr id="7" name="グループ化 6"/>
            <p:cNvGrpSpPr/>
            <p:nvPr/>
          </p:nvGrpSpPr>
          <p:grpSpPr>
            <a:xfrm>
              <a:off x="4971482" y="2317751"/>
              <a:ext cx="881544" cy="1772103"/>
              <a:chOff x="230397" y="1482863"/>
              <a:chExt cx="1071353" cy="2153662"/>
            </a:xfrm>
          </p:grpSpPr>
          <p:pic>
            <p:nvPicPr>
              <p:cNvPr id="3082" name="Picture 10" descr="C:\Users\takashi\Desktop\mikan1.bmp"/>
              <p:cNvPicPr>
                <a:picLocks noChangeAspect="1" noChangeArrowheads="1"/>
              </p:cNvPicPr>
              <p:nvPr/>
            </p:nvPicPr>
            <p:blipFill rotWithShape="1"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-666"/>
              <a:stretch/>
            </p:blipFill>
            <p:spPr bwMode="auto">
              <a:xfrm>
                <a:off x="231143" y="2592525"/>
                <a:ext cx="1070607" cy="1044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83" name="Picture 11" descr="C:\Users\takashi\Desktop\mikan2.bmp"/>
              <p:cNvPicPr>
                <a:picLocks noChangeAspect="1" noChangeArrowheads="1"/>
              </p:cNvPicPr>
              <p:nvPr/>
            </p:nvPicPr>
            <p:blipFill rotWithShape="1"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598" r="3043"/>
              <a:stretch/>
            </p:blipFill>
            <p:spPr bwMode="auto">
              <a:xfrm>
                <a:off x="230397" y="1482863"/>
                <a:ext cx="1071353" cy="1044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6" name="コンテンツ プレースホルダー 2"/>
            <p:cNvSpPr txBox="1">
              <a:spLocks/>
            </p:cNvSpPr>
            <p:nvPr/>
          </p:nvSpPr>
          <p:spPr>
            <a:xfrm>
              <a:off x="4526450" y="4082840"/>
              <a:ext cx="1771608" cy="578061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 kern="1200">
                  <a:solidFill>
                    <a:schemeClr val="tx1"/>
                  </a:solidFill>
                  <a:latin typeface="+mj-ea"/>
                  <a:ea typeface="+mj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 kern="1200">
                  <a:solidFill>
                    <a:schemeClr val="tx1"/>
                  </a:solidFill>
                  <a:latin typeface="+mj-ea"/>
                  <a:ea typeface="+mj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 kern="1200">
                  <a:solidFill>
                    <a:schemeClr val="tx1"/>
                  </a:solidFill>
                  <a:latin typeface="+mj-ea"/>
                  <a:ea typeface="+mj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 kern="1200">
                  <a:solidFill>
                    <a:schemeClr val="tx1"/>
                  </a:solidFill>
                  <a:latin typeface="+mj-ea"/>
                  <a:ea typeface="+mj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 kern="1200">
                  <a:solidFill>
                    <a:schemeClr val="tx1"/>
                  </a:solidFill>
                  <a:latin typeface="+mj-ea"/>
                  <a:ea typeface="+mj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ja-JP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ID: </a:t>
              </a:r>
              <a:r>
                <a:rPr lang="ja-JP" altLang="en-US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ミカン</a:t>
              </a:r>
            </a:p>
          </p:txBody>
        </p:sp>
      </p:grpSp>
      <p:pic>
        <p:nvPicPr>
          <p:cNvPr id="3088" name="Picture 16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008" y="1864082"/>
            <a:ext cx="842604" cy="8414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9" name="Picture 17" descr="C:\Users\takashi\Desktop\SamplePhoto\DSC_5066.JPG"/>
          <p:cNvPicPr>
            <a:picLocks noChangeAspect="1" noChangeArrowheads="1"/>
          </p:cNvPicPr>
          <p:nvPr/>
        </p:nvPicPr>
        <p:blipFill rotWithShape="1"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colorTemperature colorTemp="4700"/>
                    </a14:imgEffect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053" t="6723" r="29115" b="12595"/>
          <a:stretch/>
        </p:blipFill>
        <p:spPr bwMode="auto">
          <a:xfrm>
            <a:off x="9521670" y="1866899"/>
            <a:ext cx="814684" cy="839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1" name="Picture 19" descr="C:\Users\takashi\Desktop\SamplePhoto\DSC_5211.JPG"/>
          <p:cNvPicPr>
            <a:picLocks noChangeAspect="1" noChangeArrowheads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11" t="11446" r="10175" b="4043"/>
          <a:stretch/>
        </p:blipFill>
        <p:spPr bwMode="auto">
          <a:xfrm>
            <a:off x="9262082" y="2856759"/>
            <a:ext cx="1074272" cy="901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3" descr="C:\Users\takashi\Desktop\mikantest.bmp"/>
          <p:cNvPicPr>
            <a:picLocks noChangeAspect="1" noChangeArrowheads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9" r="5063"/>
          <a:stretch/>
        </p:blipFill>
        <p:spPr bwMode="auto">
          <a:xfrm>
            <a:off x="7122858" y="3927088"/>
            <a:ext cx="883248" cy="859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15" descr="C:\Users\takashi\Desktop\banana3.bmp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8882" y="3927088"/>
            <a:ext cx="885722" cy="859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3" descr="C:\Users\takashi\Desktop\apple2.bmp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8028" y="3908038"/>
            <a:ext cx="958327" cy="859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スライド番号プレースホルダー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38537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コンテンツ プレースホルダー 2"/>
          <p:cNvSpPr txBox="1">
            <a:spLocks/>
          </p:cNvSpPr>
          <p:nvPr/>
        </p:nvSpPr>
        <p:spPr>
          <a:xfrm>
            <a:off x="174660" y="483727"/>
            <a:ext cx="11465959" cy="6742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『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写真を、リンゴ・バナナ・みかんの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3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クラスに分類せよ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』</a:t>
            </a:r>
          </a:p>
        </p:txBody>
      </p:sp>
      <p:sp>
        <p:nvSpPr>
          <p:cNvPr id="31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694312" y="1326651"/>
            <a:ext cx="6615881" cy="12403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sz="2400" b="1" u="sng" dirty="0">
                <a:solidFill>
                  <a:srgbClr val="FF0000"/>
                </a:solidFill>
              </a:rPr>
              <a:t>前処理</a:t>
            </a:r>
            <a:r>
              <a:rPr lang="ja-JP" altLang="en-US" sz="2400" dirty="0">
                <a:solidFill>
                  <a:srgbClr val="FF0000"/>
                </a:solidFill>
              </a:rPr>
              <a:t> </a:t>
            </a:r>
            <a:r>
              <a:rPr lang="en-US" altLang="ja-JP" sz="2400" dirty="0"/>
              <a:t>: </a:t>
            </a:r>
            <a:r>
              <a:rPr lang="ja-JP" altLang="en-US" sz="2400" dirty="0"/>
              <a:t>画像から前景領域を抽出する</a:t>
            </a:r>
            <a:endParaRPr lang="en-US" altLang="ja-JP" sz="2400" dirty="0"/>
          </a:p>
        </p:txBody>
      </p:sp>
      <p:sp>
        <p:nvSpPr>
          <p:cNvPr id="32" name="コンテンツ プレースホルダー 2"/>
          <p:cNvSpPr txBox="1">
            <a:spLocks/>
          </p:cNvSpPr>
          <p:nvPr/>
        </p:nvSpPr>
        <p:spPr>
          <a:xfrm>
            <a:off x="6467297" y="3362542"/>
            <a:ext cx="5234968" cy="242259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自動分割に関する既存手法は多いのでどれかを使う</a:t>
            </a:r>
            <a:endParaRPr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0" indent="0">
              <a:buNone/>
            </a:pP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Otsu </a:t>
            </a:r>
            <a:r>
              <a:rPr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method, 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0" indent="0">
              <a:buNone/>
            </a:pP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Grab </a:t>
            </a:r>
            <a:r>
              <a:rPr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cut, 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0" indent="0">
              <a:buNone/>
            </a:pP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Saliency map + graph cut</a:t>
            </a:r>
          </a:p>
        </p:txBody>
      </p:sp>
      <p:grpSp>
        <p:nvGrpSpPr>
          <p:cNvPr id="33" name="グループ化 32"/>
          <p:cNvGrpSpPr/>
          <p:nvPr/>
        </p:nvGrpSpPr>
        <p:grpSpPr>
          <a:xfrm>
            <a:off x="1779229" y="2134334"/>
            <a:ext cx="1370871" cy="4492004"/>
            <a:chOff x="867504" y="2388869"/>
            <a:chExt cx="885097" cy="2900243"/>
          </a:xfrm>
        </p:grpSpPr>
        <p:pic>
          <p:nvPicPr>
            <p:cNvPr id="34" name="Picture 3" descr="C:\Users\takashi\Desktop\apple2.bmp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642"/>
            <a:stretch/>
          </p:blipFill>
          <p:spPr bwMode="auto">
            <a:xfrm>
              <a:off x="867504" y="2388869"/>
              <a:ext cx="885097" cy="8590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8" descr="C:\Users\takashi\Desktop\banana1.bmp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602"/>
            <a:stretch/>
          </p:blipFill>
          <p:spPr bwMode="auto">
            <a:xfrm>
              <a:off x="867504" y="3408044"/>
              <a:ext cx="885097" cy="8590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13" descr="C:\Users\takashi\Desktop\mikantest.bmp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19" r="5063"/>
            <a:stretch/>
          </p:blipFill>
          <p:spPr bwMode="auto">
            <a:xfrm>
              <a:off x="867504" y="4430075"/>
              <a:ext cx="883248" cy="8590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7" name="Picture 2" descr="C:\Users\takashi\Dropbox\ResearchProposal\講義img\apple2_0.835995.bmp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9" r="3420"/>
          <a:stretch/>
        </p:blipFill>
        <p:spPr bwMode="auto">
          <a:xfrm>
            <a:off x="4089107" y="2138715"/>
            <a:ext cx="1378744" cy="1323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4" descr="C:\Users\takashi\Dropbox\ResearchProposal\講義img\banana1_0.518607.bmp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8620" y="3722066"/>
            <a:ext cx="1384607" cy="1322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5" descr="C:\Users\takashi\Dropbox\ResearchProposal\講義img\mikan4_0.792652.bmp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8" r="4701"/>
          <a:stretch/>
        </p:blipFill>
        <p:spPr bwMode="auto">
          <a:xfrm>
            <a:off x="4081963" y="5301652"/>
            <a:ext cx="1385888" cy="1319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69926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コンテンツ プレースホルダー 2"/>
          <p:cNvSpPr txBox="1">
            <a:spLocks/>
          </p:cNvSpPr>
          <p:nvPr/>
        </p:nvSpPr>
        <p:spPr>
          <a:xfrm>
            <a:off x="174660" y="483727"/>
            <a:ext cx="11465959" cy="6742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『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写真を、リンゴ・バナナ・みかんの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3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クラスに分類せよ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』</a:t>
            </a:r>
          </a:p>
        </p:txBody>
      </p:sp>
      <p:pic>
        <p:nvPicPr>
          <p:cNvPr id="3" name="Picture 2" descr="C:\Users\takashi\Dropbox\ResearchProposal\講義img\apple2_0.835995.bmp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9" r="3420"/>
          <a:stretch/>
        </p:blipFill>
        <p:spPr bwMode="auto">
          <a:xfrm>
            <a:off x="5962333" y="2504375"/>
            <a:ext cx="1084580" cy="1040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C:\Users\takashi\Dropbox\ResearchProposal\講義img\banana1_0.518607.bmp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2334" y="3687676"/>
            <a:ext cx="1089193" cy="1040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5" descr="C:\Users\takashi\Dropbox\ResearchProposal\講義img\mikan4_0.792652.bmp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8" r="4701"/>
          <a:stretch/>
        </p:blipFill>
        <p:spPr bwMode="auto">
          <a:xfrm>
            <a:off x="5962333" y="4879912"/>
            <a:ext cx="1090200" cy="1038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テキスト ボックス 6"/>
          <p:cNvSpPr txBox="1"/>
          <p:nvPr/>
        </p:nvSpPr>
        <p:spPr>
          <a:xfrm>
            <a:off x="1243887" y="2320309"/>
            <a:ext cx="3193503" cy="13388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1. 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平均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の彩度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endParaRPr lang="en-US" altLang="ja-JP" sz="9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- 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前景領域の平均の色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- HSV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色空間の彩度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V</a:t>
            </a:r>
          </a:p>
        </p:txBody>
      </p:sp>
      <p:pic>
        <p:nvPicPr>
          <p:cNvPr id="8" name="Picture 2" descr="C:\Users\takashi\Dropbox\ResearchProposal\講義img\apple2_0.835995.bmp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9" r="3420"/>
          <a:stretch/>
        </p:blipFill>
        <p:spPr bwMode="auto">
          <a:xfrm>
            <a:off x="7605713" y="2504375"/>
            <a:ext cx="1084580" cy="1040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C:\Users\takashi\Dropbox\ResearchProposal\講義img\banana1_0.518607.bmp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5714" y="3687676"/>
            <a:ext cx="1089193" cy="1040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5" descr="C:\Users\takashi\Dropbox\ResearchProposal\講義img\mikan4_0.792652.bmp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8" r="4701"/>
          <a:stretch/>
        </p:blipFill>
        <p:spPr bwMode="auto">
          <a:xfrm>
            <a:off x="7605713" y="4879912"/>
            <a:ext cx="1090200" cy="1038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フリーフォーム 10"/>
          <p:cNvSpPr/>
          <p:nvPr/>
        </p:nvSpPr>
        <p:spPr>
          <a:xfrm>
            <a:off x="7708901" y="2667150"/>
            <a:ext cx="747268" cy="708071"/>
          </a:xfrm>
          <a:custGeom>
            <a:avLst/>
            <a:gdLst>
              <a:gd name="connsiteX0" fmla="*/ 176785 w 733553"/>
              <a:gd name="connsiteY0" fmla="*/ 57001 h 708071"/>
              <a:gd name="connsiteX1" fmla="*/ 55341 w 733553"/>
              <a:gd name="connsiteY1" fmla="*/ 147489 h 708071"/>
              <a:gd name="connsiteX2" fmla="*/ 573 w 733553"/>
              <a:gd name="connsiteY2" fmla="*/ 340370 h 708071"/>
              <a:gd name="connsiteX3" fmla="*/ 86298 w 733553"/>
              <a:gd name="connsiteY3" fmla="*/ 566589 h 708071"/>
              <a:gd name="connsiteX4" fmla="*/ 286323 w 733553"/>
              <a:gd name="connsiteY4" fmla="*/ 697557 h 708071"/>
              <a:gd name="connsiteX5" fmla="*/ 517304 w 733553"/>
              <a:gd name="connsiteY5" fmla="*/ 683270 h 708071"/>
              <a:gd name="connsiteX6" fmla="*/ 674466 w 733553"/>
              <a:gd name="connsiteY6" fmla="*/ 549920 h 708071"/>
              <a:gd name="connsiteX7" fmla="*/ 731616 w 733553"/>
              <a:gd name="connsiteY7" fmla="*/ 371326 h 708071"/>
              <a:gd name="connsiteX8" fmla="*/ 710185 w 733553"/>
              <a:gd name="connsiteY8" fmla="*/ 197495 h 708071"/>
              <a:gd name="connsiteX9" fmla="*/ 614935 w 733553"/>
              <a:gd name="connsiteY9" fmla="*/ 47476 h 708071"/>
              <a:gd name="connsiteX10" fmla="*/ 457773 w 733553"/>
              <a:gd name="connsiteY10" fmla="*/ 2232 h 708071"/>
              <a:gd name="connsiteX11" fmla="*/ 372048 w 733553"/>
              <a:gd name="connsiteY11" fmla="*/ 9376 h 708071"/>
              <a:gd name="connsiteX12" fmla="*/ 322041 w 733553"/>
              <a:gd name="connsiteY12" fmla="*/ 30807 h 708071"/>
              <a:gd name="connsiteX13" fmla="*/ 241079 w 733553"/>
              <a:gd name="connsiteY13" fmla="*/ 33189 h 708071"/>
              <a:gd name="connsiteX14" fmla="*/ 176785 w 733553"/>
              <a:gd name="connsiteY14" fmla="*/ 57001 h 708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33553" h="708071">
                <a:moveTo>
                  <a:pt x="176785" y="57001"/>
                </a:moveTo>
                <a:cubicBezTo>
                  <a:pt x="145829" y="76051"/>
                  <a:pt x="84710" y="100261"/>
                  <a:pt x="55341" y="147489"/>
                </a:cubicBezTo>
                <a:cubicBezTo>
                  <a:pt x="25972" y="194717"/>
                  <a:pt x="-4586" y="270520"/>
                  <a:pt x="573" y="340370"/>
                </a:cubicBezTo>
                <a:cubicBezTo>
                  <a:pt x="5732" y="410220"/>
                  <a:pt x="38673" y="507058"/>
                  <a:pt x="86298" y="566589"/>
                </a:cubicBezTo>
                <a:cubicBezTo>
                  <a:pt x="133923" y="626120"/>
                  <a:pt x="214489" y="678110"/>
                  <a:pt x="286323" y="697557"/>
                </a:cubicBezTo>
                <a:cubicBezTo>
                  <a:pt x="358157" y="717004"/>
                  <a:pt x="452614" y="707876"/>
                  <a:pt x="517304" y="683270"/>
                </a:cubicBezTo>
                <a:cubicBezTo>
                  <a:pt x="581995" y="658664"/>
                  <a:pt x="638747" y="601911"/>
                  <a:pt x="674466" y="549920"/>
                </a:cubicBezTo>
                <a:cubicBezTo>
                  <a:pt x="710185" y="497929"/>
                  <a:pt x="725663" y="430064"/>
                  <a:pt x="731616" y="371326"/>
                </a:cubicBezTo>
                <a:cubicBezTo>
                  <a:pt x="737569" y="312589"/>
                  <a:pt x="729632" y="251470"/>
                  <a:pt x="710185" y="197495"/>
                </a:cubicBezTo>
                <a:cubicBezTo>
                  <a:pt x="690738" y="143520"/>
                  <a:pt x="657004" y="80020"/>
                  <a:pt x="614935" y="47476"/>
                </a:cubicBezTo>
                <a:cubicBezTo>
                  <a:pt x="572866" y="14932"/>
                  <a:pt x="498254" y="8582"/>
                  <a:pt x="457773" y="2232"/>
                </a:cubicBezTo>
                <a:cubicBezTo>
                  <a:pt x="417292" y="-4118"/>
                  <a:pt x="394670" y="4614"/>
                  <a:pt x="372048" y="9376"/>
                </a:cubicBezTo>
                <a:cubicBezTo>
                  <a:pt x="349426" y="14138"/>
                  <a:pt x="343869" y="26838"/>
                  <a:pt x="322041" y="30807"/>
                </a:cubicBezTo>
                <a:cubicBezTo>
                  <a:pt x="300213" y="34776"/>
                  <a:pt x="263701" y="29220"/>
                  <a:pt x="241079" y="33189"/>
                </a:cubicBezTo>
                <a:cubicBezTo>
                  <a:pt x="218457" y="37158"/>
                  <a:pt x="207741" y="37951"/>
                  <a:pt x="176785" y="57001"/>
                </a:cubicBezTo>
                <a:close/>
              </a:path>
            </a:pathLst>
          </a:custGeom>
          <a:solidFill>
            <a:srgbClr val="BB45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2" name="フリーフォーム 11"/>
          <p:cNvSpPr/>
          <p:nvPr/>
        </p:nvSpPr>
        <p:spPr>
          <a:xfrm>
            <a:off x="7628097" y="3867910"/>
            <a:ext cx="1017072" cy="728710"/>
          </a:xfrm>
          <a:custGeom>
            <a:avLst/>
            <a:gdLst>
              <a:gd name="connsiteX0" fmla="*/ 47466 w 1017072"/>
              <a:gd name="connsiteY0" fmla="*/ 504065 h 728710"/>
              <a:gd name="connsiteX1" fmla="*/ 185578 w 1017072"/>
              <a:gd name="connsiteY1" fmla="*/ 646940 h 728710"/>
              <a:gd name="connsiteX2" fmla="*/ 387984 w 1017072"/>
              <a:gd name="connsiteY2" fmla="*/ 723140 h 728710"/>
              <a:gd name="connsiteX3" fmla="*/ 614203 w 1017072"/>
              <a:gd name="connsiteY3" fmla="*/ 711234 h 728710"/>
              <a:gd name="connsiteX4" fmla="*/ 778509 w 1017072"/>
              <a:gd name="connsiteY4" fmla="*/ 618365 h 728710"/>
              <a:gd name="connsiteX5" fmla="*/ 835659 w 1017072"/>
              <a:gd name="connsiteY5" fmla="*/ 585028 h 728710"/>
              <a:gd name="connsiteX6" fmla="*/ 833278 w 1017072"/>
              <a:gd name="connsiteY6" fmla="*/ 523115 h 728710"/>
              <a:gd name="connsiteX7" fmla="*/ 811847 w 1017072"/>
              <a:gd name="connsiteY7" fmla="*/ 496921 h 728710"/>
              <a:gd name="connsiteX8" fmla="*/ 852328 w 1017072"/>
              <a:gd name="connsiteY8" fmla="*/ 461203 h 728710"/>
              <a:gd name="connsiteX9" fmla="*/ 838041 w 1017072"/>
              <a:gd name="connsiteY9" fmla="*/ 427865 h 728710"/>
              <a:gd name="connsiteX10" fmla="*/ 909478 w 1017072"/>
              <a:gd name="connsiteY10" fmla="*/ 406434 h 728710"/>
              <a:gd name="connsiteX11" fmla="*/ 1007109 w 1017072"/>
              <a:gd name="connsiteY11" fmla="*/ 339759 h 728710"/>
              <a:gd name="connsiteX12" fmla="*/ 1007109 w 1017072"/>
              <a:gd name="connsiteY12" fmla="*/ 294515 h 728710"/>
              <a:gd name="connsiteX13" fmla="*/ 947578 w 1017072"/>
              <a:gd name="connsiteY13" fmla="*/ 261178 h 728710"/>
              <a:gd name="connsiteX14" fmla="*/ 838041 w 1017072"/>
              <a:gd name="connsiteY14" fmla="*/ 268321 h 728710"/>
              <a:gd name="connsiteX15" fmla="*/ 668972 w 1017072"/>
              <a:gd name="connsiteY15" fmla="*/ 268321 h 728710"/>
              <a:gd name="connsiteX16" fmla="*/ 466566 w 1017072"/>
              <a:gd name="connsiteY16" fmla="*/ 220696 h 728710"/>
              <a:gd name="connsiteX17" fmla="*/ 347503 w 1017072"/>
              <a:gd name="connsiteY17" fmla="*/ 170690 h 728710"/>
              <a:gd name="connsiteX18" fmla="*/ 280828 w 1017072"/>
              <a:gd name="connsiteY18" fmla="*/ 154021 h 728710"/>
              <a:gd name="connsiteX19" fmla="*/ 230822 w 1017072"/>
              <a:gd name="connsiteY19" fmla="*/ 89728 h 728710"/>
              <a:gd name="connsiteX20" fmla="*/ 230822 w 1017072"/>
              <a:gd name="connsiteY20" fmla="*/ 39721 h 728710"/>
              <a:gd name="connsiteX21" fmla="*/ 197484 w 1017072"/>
              <a:gd name="connsiteY21" fmla="*/ 11146 h 728710"/>
              <a:gd name="connsiteX22" fmla="*/ 176053 w 1017072"/>
              <a:gd name="connsiteY22" fmla="*/ 23053 h 728710"/>
              <a:gd name="connsiteX23" fmla="*/ 154622 w 1017072"/>
              <a:gd name="connsiteY23" fmla="*/ 4003 h 728710"/>
              <a:gd name="connsiteX24" fmla="*/ 111759 w 1017072"/>
              <a:gd name="connsiteY24" fmla="*/ 4003 h 728710"/>
              <a:gd name="connsiteX25" fmla="*/ 111759 w 1017072"/>
              <a:gd name="connsiteY25" fmla="*/ 46865 h 728710"/>
              <a:gd name="connsiteX26" fmla="*/ 114141 w 1017072"/>
              <a:gd name="connsiteY26" fmla="*/ 101634 h 728710"/>
              <a:gd name="connsiteX27" fmla="*/ 87947 w 1017072"/>
              <a:gd name="connsiteY27" fmla="*/ 94490 h 728710"/>
              <a:gd name="connsiteX28" fmla="*/ 54609 w 1017072"/>
              <a:gd name="connsiteY28" fmla="*/ 123065 h 728710"/>
              <a:gd name="connsiteX29" fmla="*/ 59372 w 1017072"/>
              <a:gd name="connsiteY29" fmla="*/ 189740 h 728710"/>
              <a:gd name="connsiteX30" fmla="*/ 49847 w 1017072"/>
              <a:gd name="connsiteY30" fmla="*/ 254034 h 728710"/>
              <a:gd name="connsiteX31" fmla="*/ 6984 w 1017072"/>
              <a:gd name="connsiteY31" fmla="*/ 334996 h 728710"/>
              <a:gd name="connsiteX32" fmla="*/ 4603 w 1017072"/>
              <a:gd name="connsiteY32" fmla="*/ 423103 h 728710"/>
              <a:gd name="connsiteX33" fmla="*/ 47466 w 1017072"/>
              <a:gd name="connsiteY33" fmla="*/ 504065 h 728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1017072" h="728710">
                <a:moveTo>
                  <a:pt x="47466" y="504065"/>
                </a:moveTo>
                <a:cubicBezTo>
                  <a:pt x="77628" y="541371"/>
                  <a:pt x="128825" y="610427"/>
                  <a:pt x="185578" y="646940"/>
                </a:cubicBezTo>
                <a:cubicBezTo>
                  <a:pt x="242331" y="683453"/>
                  <a:pt x="316547" y="712424"/>
                  <a:pt x="387984" y="723140"/>
                </a:cubicBezTo>
                <a:cubicBezTo>
                  <a:pt x="459422" y="733856"/>
                  <a:pt x="549116" y="728696"/>
                  <a:pt x="614203" y="711234"/>
                </a:cubicBezTo>
                <a:cubicBezTo>
                  <a:pt x="679290" y="693772"/>
                  <a:pt x="741600" y="639399"/>
                  <a:pt x="778509" y="618365"/>
                </a:cubicBezTo>
                <a:cubicBezTo>
                  <a:pt x="815418" y="597331"/>
                  <a:pt x="826531" y="600903"/>
                  <a:pt x="835659" y="585028"/>
                </a:cubicBezTo>
                <a:cubicBezTo>
                  <a:pt x="844787" y="569153"/>
                  <a:pt x="837247" y="537799"/>
                  <a:pt x="833278" y="523115"/>
                </a:cubicBezTo>
                <a:cubicBezTo>
                  <a:pt x="829309" y="508431"/>
                  <a:pt x="808672" y="507240"/>
                  <a:pt x="811847" y="496921"/>
                </a:cubicBezTo>
                <a:cubicBezTo>
                  <a:pt x="815022" y="486602"/>
                  <a:pt x="847962" y="472712"/>
                  <a:pt x="852328" y="461203"/>
                </a:cubicBezTo>
                <a:cubicBezTo>
                  <a:pt x="856694" y="449694"/>
                  <a:pt x="828516" y="436993"/>
                  <a:pt x="838041" y="427865"/>
                </a:cubicBezTo>
                <a:cubicBezTo>
                  <a:pt x="847566" y="418737"/>
                  <a:pt x="881300" y="421118"/>
                  <a:pt x="909478" y="406434"/>
                </a:cubicBezTo>
                <a:cubicBezTo>
                  <a:pt x="937656" y="391750"/>
                  <a:pt x="990837" y="358412"/>
                  <a:pt x="1007109" y="339759"/>
                </a:cubicBezTo>
                <a:cubicBezTo>
                  <a:pt x="1023381" y="321106"/>
                  <a:pt x="1017031" y="307612"/>
                  <a:pt x="1007109" y="294515"/>
                </a:cubicBezTo>
                <a:cubicBezTo>
                  <a:pt x="997187" y="281418"/>
                  <a:pt x="975756" y="265544"/>
                  <a:pt x="947578" y="261178"/>
                </a:cubicBezTo>
                <a:cubicBezTo>
                  <a:pt x="919400" y="256812"/>
                  <a:pt x="884475" y="267131"/>
                  <a:pt x="838041" y="268321"/>
                </a:cubicBezTo>
                <a:cubicBezTo>
                  <a:pt x="791607" y="269511"/>
                  <a:pt x="730884" y="276258"/>
                  <a:pt x="668972" y="268321"/>
                </a:cubicBezTo>
                <a:cubicBezTo>
                  <a:pt x="607060" y="260384"/>
                  <a:pt x="520144" y="236968"/>
                  <a:pt x="466566" y="220696"/>
                </a:cubicBezTo>
                <a:cubicBezTo>
                  <a:pt x="412988" y="204424"/>
                  <a:pt x="378459" y="181802"/>
                  <a:pt x="347503" y="170690"/>
                </a:cubicBezTo>
                <a:cubicBezTo>
                  <a:pt x="316547" y="159578"/>
                  <a:pt x="300275" y="167515"/>
                  <a:pt x="280828" y="154021"/>
                </a:cubicBezTo>
                <a:cubicBezTo>
                  <a:pt x="261381" y="140527"/>
                  <a:pt x="239156" y="108778"/>
                  <a:pt x="230822" y="89728"/>
                </a:cubicBezTo>
                <a:cubicBezTo>
                  <a:pt x="222488" y="70678"/>
                  <a:pt x="236378" y="52818"/>
                  <a:pt x="230822" y="39721"/>
                </a:cubicBezTo>
                <a:cubicBezTo>
                  <a:pt x="225266" y="26624"/>
                  <a:pt x="206612" y="13924"/>
                  <a:pt x="197484" y="11146"/>
                </a:cubicBezTo>
                <a:cubicBezTo>
                  <a:pt x="188356" y="8368"/>
                  <a:pt x="183197" y="24243"/>
                  <a:pt x="176053" y="23053"/>
                </a:cubicBezTo>
                <a:cubicBezTo>
                  <a:pt x="168909" y="21863"/>
                  <a:pt x="165338" y="7178"/>
                  <a:pt x="154622" y="4003"/>
                </a:cubicBezTo>
                <a:cubicBezTo>
                  <a:pt x="143906" y="828"/>
                  <a:pt x="118903" y="-3141"/>
                  <a:pt x="111759" y="4003"/>
                </a:cubicBezTo>
                <a:cubicBezTo>
                  <a:pt x="104615" y="11147"/>
                  <a:pt x="111362" y="30593"/>
                  <a:pt x="111759" y="46865"/>
                </a:cubicBezTo>
                <a:cubicBezTo>
                  <a:pt x="112156" y="63137"/>
                  <a:pt x="118110" y="93697"/>
                  <a:pt x="114141" y="101634"/>
                </a:cubicBezTo>
                <a:cubicBezTo>
                  <a:pt x="110172" y="109571"/>
                  <a:pt x="97869" y="90918"/>
                  <a:pt x="87947" y="94490"/>
                </a:cubicBezTo>
                <a:cubicBezTo>
                  <a:pt x="78025" y="98062"/>
                  <a:pt x="59371" y="107190"/>
                  <a:pt x="54609" y="123065"/>
                </a:cubicBezTo>
                <a:cubicBezTo>
                  <a:pt x="49847" y="138940"/>
                  <a:pt x="60166" y="167912"/>
                  <a:pt x="59372" y="189740"/>
                </a:cubicBezTo>
                <a:cubicBezTo>
                  <a:pt x="58578" y="211568"/>
                  <a:pt x="58578" y="229825"/>
                  <a:pt x="49847" y="254034"/>
                </a:cubicBezTo>
                <a:cubicBezTo>
                  <a:pt x="41116" y="278243"/>
                  <a:pt x="14525" y="306818"/>
                  <a:pt x="6984" y="334996"/>
                </a:cubicBezTo>
                <a:cubicBezTo>
                  <a:pt x="-557" y="363174"/>
                  <a:pt x="-2938" y="394131"/>
                  <a:pt x="4603" y="423103"/>
                </a:cubicBezTo>
                <a:cubicBezTo>
                  <a:pt x="12144" y="452075"/>
                  <a:pt x="17304" y="466759"/>
                  <a:pt x="47466" y="504065"/>
                </a:cubicBezTo>
                <a:close/>
              </a:path>
            </a:pathLst>
          </a:custGeom>
          <a:solidFill>
            <a:srgbClr val="F8BD28"/>
          </a:solidFill>
          <a:ln>
            <a:solidFill>
              <a:srgbClr val="EEAC0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3" name="フリーフォーム 12"/>
          <p:cNvSpPr/>
          <p:nvPr/>
        </p:nvSpPr>
        <p:spPr>
          <a:xfrm>
            <a:off x="7967492" y="5170173"/>
            <a:ext cx="479612" cy="484534"/>
          </a:xfrm>
          <a:custGeom>
            <a:avLst/>
            <a:gdLst>
              <a:gd name="connsiteX0" fmla="*/ 81927 w 479612"/>
              <a:gd name="connsiteY0" fmla="*/ 416240 h 484534"/>
              <a:gd name="connsiteX1" fmla="*/ 964 w 479612"/>
              <a:gd name="connsiteY1" fmla="*/ 282890 h 484534"/>
              <a:gd name="connsiteX2" fmla="*/ 39064 w 479612"/>
              <a:gd name="connsiteY2" fmla="*/ 111440 h 484534"/>
              <a:gd name="connsiteX3" fmla="*/ 65258 w 479612"/>
              <a:gd name="connsiteY3" fmla="*/ 113821 h 484534"/>
              <a:gd name="connsiteX4" fmla="*/ 93833 w 479612"/>
              <a:gd name="connsiteY4" fmla="*/ 56671 h 484534"/>
              <a:gd name="connsiteX5" fmla="*/ 162889 w 479612"/>
              <a:gd name="connsiteY5" fmla="*/ 28096 h 484534"/>
              <a:gd name="connsiteX6" fmla="*/ 289096 w 479612"/>
              <a:gd name="connsiteY6" fmla="*/ 1902 h 484534"/>
              <a:gd name="connsiteX7" fmla="*/ 422446 w 479612"/>
              <a:gd name="connsiteY7" fmla="*/ 82865 h 484534"/>
              <a:gd name="connsiteX8" fmla="*/ 479596 w 479612"/>
              <a:gd name="connsiteY8" fmla="*/ 235265 h 484534"/>
              <a:gd name="connsiteX9" fmla="*/ 427208 w 479612"/>
              <a:gd name="connsiteY9" fmla="*/ 401952 h 484534"/>
              <a:gd name="connsiteX10" fmla="*/ 329577 w 479612"/>
              <a:gd name="connsiteY10" fmla="*/ 480533 h 484534"/>
              <a:gd name="connsiteX11" fmla="*/ 272427 w 479612"/>
              <a:gd name="connsiteY11" fmla="*/ 468627 h 484534"/>
              <a:gd name="connsiteX12" fmla="*/ 158127 w 479612"/>
              <a:gd name="connsiteY12" fmla="*/ 430527 h 484534"/>
              <a:gd name="connsiteX13" fmla="*/ 81927 w 479612"/>
              <a:gd name="connsiteY13" fmla="*/ 416240 h 484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79612" h="484534">
                <a:moveTo>
                  <a:pt x="81927" y="416240"/>
                </a:moveTo>
                <a:cubicBezTo>
                  <a:pt x="55733" y="391634"/>
                  <a:pt x="8108" y="333690"/>
                  <a:pt x="964" y="282890"/>
                </a:cubicBezTo>
                <a:cubicBezTo>
                  <a:pt x="-6180" y="232090"/>
                  <a:pt x="28348" y="139618"/>
                  <a:pt x="39064" y="111440"/>
                </a:cubicBezTo>
                <a:cubicBezTo>
                  <a:pt x="49780" y="83262"/>
                  <a:pt x="56130" y="122949"/>
                  <a:pt x="65258" y="113821"/>
                </a:cubicBezTo>
                <a:cubicBezTo>
                  <a:pt x="74386" y="104693"/>
                  <a:pt x="77561" y="70958"/>
                  <a:pt x="93833" y="56671"/>
                </a:cubicBezTo>
                <a:cubicBezTo>
                  <a:pt x="110105" y="42384"/>
                  <a:pt x="130345" y="37224"/>
                  <a:pt x="162889" y="28096"/>
                </a:cubicBezTo>
                <a:cubicBezTo>
                  <a:pt x="195433" y="18968"/>
                  <a:pt x="245837" y="-7226"/>
                  <a:pt x="289096" y="1902"/>
                </a:cubicBezTo>
                <a:cubicBezTo>
                  <a:pt x="332356" y="11030"/>
                  <a:pt x="390696" y="43971"/>
                  <a:pt x="422446" y="82865"/>
                </a:cubicBezTo>
                <a:cubicBezTo>
                  <a:pt x="454196" y="121759"/>
                  <a:pt x="478802" y="182084"/>
                  <a:pt x="479596" y="235265"/>
                </a:cubicBezTo>
                <a:cubicBezTo>
                  <a:pt x="480390" y="288446"/>
                  <a:pt x="452211" y="361074"/>
                  <a:pt x="427208" y="401952"/>
                </a:cubicBezTo>
                <a:cubicBezTo>
                  <a:pt x="402205" y="442830"/>
                  <a:pt x="355374" y="469421"/>
                  <a:pt x="329577" y="480533"/>
                </a:cubicBezTo>
                <a:cubicBezTo>
                  <a:pt x="303780" y="491645"/>
                  <a:pt x="301002" y="476961"/>
                  <a:pt x="272427" y="468627"/>
                </a:cubicBezTo>
                <a:cubicBezTo>
                  <a:pt x="243852" y="460293"/>
                  <a:pt x="186305" y="435686"/>
                  <a:pt x="158127" y="430527"/>
                </a:cubicBezTo>
                <a:cubicBezTo>
                  <a:pt x="129949" y="425368"/>
                  <a:pt x="108121" y="440846"/>
                  <a:pt x="81927" y="416240"/>
                </a:cubicBezTo>
                <a:close/>
              </a:path>
            </a:pathLst>
          </a:custGeom>
          <a:solidFill>
            <a:srgbClr val="C5870B"/>
          </a:solidFill>
          <a:ln>
            <a:solidFill>
              <a:srgbClr val="C5870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4" name="正方形/長方形 13"/>
          <p:cNvSpPr/>
          <p:nvPr/>
        </p:nvSpPr>
        <p:spPr>
          <a:xfrm>
            <a:off x="8782735" y="2876034"/>
            <a:ext cx="10454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彩度 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: 8</a:t>
            </a:r>
            <a:endParaRPr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5" name="正方形/長方形 14"/>
          <p:cNvSpPr/>
          <p:nvPr/>
        </p:nvSpPr>
        <p:spPr>
          <a:xfrm>
            <a:off x="8782735" y="4076184"/>
            <a:ext cx="11881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彩度 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: 30</a:t>
            </a:r>
            <a:endParaRPr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6" name="正方形/長方形 15"/>
          <p:cNvSpPr/>
          <p:nvPr/>
        </p:nvSpPr>
        <p:spPr>
          <a:xfrm>
            <a:off x="8782735" y="5193784"/>
            <a:ext cx="11881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彩度 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: 28</a:t>
            </a:r>
            <a:endParaRPr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17" name="グループ化 16"/>
          <p:cNvGrpSpPr/>
          <p:nvPr/>
        </p:nvGrpSpPr>
        <p:grpSpPr>
          <a:xfrm>
            <a:off x="1354319" y="3690065"/>
            <a:ext cx="2833997" cy="2579132"/>
            <a:chOff x="343098" y="3496747"/>
            <a:chExt cx="2833997" cy="2579132"/>
          </a:xfrm>
        </p:grpSpPr>
        <p:pic>
          <p:nvPicPr>
            <p:cNvPr id="18" name="Picture 2" descr="http://upload.wikimedia.org/wikipedia/commons/2/21/Hsv_sample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3750" y="3722688"/>
              <a:ext cx="2108199" cy="2108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正方形/長方形 18"/>
            <p:cNvSpPr/>
            <p:nvPr/>
          </p:nvSpPr>
          <p:spPr>
            <a:xfrm>
              <a:off x="2849761" y="4633397"/>
              <a:ext cx="32733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0" name="正方形/長方形 19"/>
            <p:cNvSpPr/>
            <p:nvPr/>
          </p:nvSpPr>
          <p:spPr>
            <a:xfrm>
              <a:off x="343098" y="4633397"/>
              <a:ext cx="61266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128</a:t>
              </a:r>
              <a:endPara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1" name="正方形/長方形 20"/>
            <p:cNvSpPr/>
            <p:nvPr/>
          </p:nvSpPr>
          <p:spPr>
            <a:xfrm>
              <a:off x="1660723" y="5706547"/>
              <a:ext cx="47000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64</a:t>
              </a:r>
              <a:endPara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2" name="正方形/長方形 21"/>
            <p:cNvSpPr/>
            <p:nvPr/>
          </p:nvSpPr>
          <p:spPr>
            <a:xfrm>
              <a:off x="1581348" y="3496747"/>
              <a:ext cx="61266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192</a:t>
              </a:r>
              <a:endPara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  <p:sp>
        <p:nvSpPr>
          <p:cNvPr id="24" name="コンテンツ プレースホルダー 2"/>
          <p:cNvSpPr txBox="1">
            <a:spLocks/>
          </p:cNvSpPr>
          <p:nvPr/>
        </p:nvSpPr>
        <p:spPr>
          <a:xfrm>
            <a:off x="1221713" y="1381316"/>
            <a:ext cx="10388085" cy="54186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ja-JP" altLang="en-US" sz="2400" b="1" u="sng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特徴抽出</a:t>
            </a:r>
            <a:r>
              <a:rPr lang="en-US" altLang="ja-JP" sz="2400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: 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画像からクラスを良く分離する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特徴量（数値データ）を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抽出する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389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コンテンツ プレースホルダー 2"/>
          <p:cNvSpPr txBox="1">
            <a:spLocks/>
          </p:cNvSpPr>
          <p:nvPr/>
        </p:nvSpPr>
        <p:spPr>
          <a:xfrm>
            <a:off x="174660" y="483727"/>
            <a:ext cx="11465959" cy="6742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『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写真を、リンゴ・バナナ・みかんの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3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クラスに分類せよ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』</a:t>
            </a:r>
          </a:p>
        </p:txBody>
      </p:sp>
      <p:sp>
        <p:nvSpPr>
          <p:cNvPr id="23" name="コンテンツ プレースホルダー 2"/>
          <p:cNvSpPr txBox="1">
            <a:spLocks/>
          </p:cNvSpPr>
          <p:nvPr/>
        </p:nvSpPr>
        <p:spPr>
          <a:xfrm>
            <a:off x="1221713" y="1381316"/>
            <a:ext cx="10388085" cy="54186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ja-JP" altLang="en-US" sz="2400" b="1" u="sng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特徴抽出</a:t>
            </a:r>
            <a:r>
              <a:rPr lang="en-US" altLang="ja-JP" sz="2400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: 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画像からクラスを良く分離する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特徴量（数値データ）を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抽出する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pic>
        <p:nvPicPr>
          <p:cNvPr id="24" name="Picture 2" descr="C:\Users\takashi\Dropbox\ResearchProposal\講義img\apple2_0.835995.bmp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9" r="3420"/>
          <a:stretch/>
        </p:blipFill>
        <p:spPr bwMode="auto">
          <a:xfrm>
            <a:off x="8124644" y="2512220"/>
            <a:ext cx="1152587" cy="1106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 descr="C:\Users\takashi\Dropbox\ResearchProposal\講義img\banana1_0.518607.bmp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1619" y="3703991"/>
            <a:ext cx="1157489" cy="1105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5" descr="C:\Users\takashi\Dropbox\ResearchProposal\講義img\mikan4_0.792652.bmp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8" r="4701"/>
          <a:stretch/>
        </p:blipFill>
        <p:spPr bwMode="auto">
          <a:xfrm>
            <a:off x="8121834" y="4895377"/>
            <a:ext cx="1158559" cy="1103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テキスト ボックス 26"/>
          <p:cNvSpPr txBox="1"/>
          <p:nvPr/>
        </p:nvSpPr>
        <p:spPr>
          <a:xfrm>
            <a:off x="1211437" y="2098569"/>
            <a:ext cx="46490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2. 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円形度 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: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領域が円に近い度合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テキスト ボックス 27"/>
              <p:cNvSpPr txBox="1"/>
              <p:nvPr/>
            </p:nvSpPr>
            <p:spPr>
              <a:xfrm>
                <a:off x="1386230" y="3115180"/>
                <a:ext cx="1239763" cy="9743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ja-JP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2800" i="1">
                              <a:latin typeface="Cambria Math"/>
                            </a:rPr>
                            <m:t>𝐴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ja-JP" sz="2800" i="1">
                                  <a:latin typeface="Cambria Math"/>
                                </a:rPr>
                                <m:t>𝐿</m:t>
                              </m:r>
                            </m:e>
                            <m:sup>
                              <m:r>
                                <a:rPr lang="en-US" altLang="ja-JP" sz="28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ja-JP" sz="2800" i="1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altLang="ja-JP" sz="2800" i="1">
                              <a:latin typeface="Cambria Math"/>
                            </a:rPr>
                            <m:t>4</m:t>
                          </m:r>
                          <m:r>
                            <a:rPr lang="en-US" altLang="ja-JP" sz="2800" i="1">
                              <a:latin typeface="Cambria Math"/>
                            </a:rPr>
                            <m:t>𝜋</m:t>
                          </m:r>
                        </m:den>
                      </m:f>
                    </m:oMath>
                  </m:oMathPara>
                </a14:m>
                <a:endParaRPr lang="ja-JP" altLang="en-US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28" name="テキスト ボックス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6230" y="3115180"/>
                <a:ext cx="1239763" cy="974369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正方形/長方形 28"/>
          <p:cNvSpPr/>
          <p:nvPr/>
        </p:nvSpPr>
        <p:spPr>
          <a:xfrm>
            <a:off x="3328044" y="3019942"/>
            <a:ext cx="227337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A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</a:t>
            </a:r>
            <a:r>
              <a:rPr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: 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領域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の面積</a:t>
            </a:r>
          </a:p>
        </p:txBody>
      </p:sp>
      <p:sp>
        <p:nvSpPr>
          <p:cNvPr id="30" name="正方形/長方形 29"/>
          <p:cNvSpPr/>
          <p:nvPr/>
        </p:nvSpPr>
        <p:spPr>
          <a:xfrm>
            <a:off x="3369141" y="3421374"/>
            <a:ext cx="254428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L : 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領域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の周囲長</a:t>
            </a:r>
          </a:p>
        </p:txBody>
      </p:sp>
      <p:sp>
        <p:nvSpPr>
          <p:cNvPr id="31" name="円/楕円 30"/>
          <p:cNvSpPr/>
          <p:nvPr/>
        </p:nvSpPr>
        <p:spPr>
          <a:xfrm>
            <a:off x="1756421" y="4751895"/>
            <a:ext cx="1173480" cy="11734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36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32" name="二等辺三角形 31"/>
          <p:cNvSpPr/>
          <p:nvPr/>
        </p:nvSpPr>
        <p:spPr>
          <a:xfrm>
            <a:off x="4843557" y="4767135"/>
            <a:ext cx="1264006" cy="108966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33" name="正方形/長方形 32"/>
          <p:cNvSpPr/>
          <p:nvPr/>
        </p:nvSpPr>
        <p:spPr>
          <a:xfrm>
            <a:off x="3345067" y="4721415"/>
            <a:ext cx="1127760" cy="11277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34" name="正方形/長方形 33"/>
          <p:cNvSpPr/>
          <p:nvPr/>
        </p:nvSpPr>
        <p:spPr>
          <a:xfrm>
            <a:off x="2096941" y="5153970"/>
            <a:ext cx="4924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円</a:t>
            </a:r>
          </a:p>
        </p:txBody>
      </p:sp>
      <p:sp>
        <p:nvSpPr>
          <p:cNvPr id="35" name="正方形/長方形 34"/>
          <p:cNvSpPr/>
          <p:nvPr/>
        </p:nvSpPr>
        <p:spPr>
          <a:xfrm>
            <a:off x="5000213" y="5100630"/>
            <a:ext cx="87716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正</a:t>
            </a:r>
            <a:endParaRPr lang="en-US" altLang="ja-JP" dirty="0">
              <a:solidFill>
                <a:schemeClr val="bg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algn="ctr"/>
            <a:r>
              <a:rPr lang="ja-JP" altLang="en-US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三角形</a:t>
            </a:r>
          </a:p>
        </p:txBody>
      </p:sp>
      <p:sp>
        <p:nvSpPr>
          <p:cNvPr id="36" name="正方形/長方形 35"/>
          <p:cNvSpPr/>
          <p:nvPr/>
        </p:nvSpPr>
        <p:spPr>
          <a:xfrm>
            <a:off x="3470365" y="5138729"/>
            <a:ext cx="8771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正方形</a:t>
            </a:r>
          </a:p>
        </p:txBody>
      </p:sp>
      <p:sp>
        <p:nvSpPr>
          <p:cNvPr id="37" name="正方形/長方形 36"/>
          <p:cNvSpPr/>
          <p:nvPr/>
        </p:nvSpPr>
        <p:spPr>
          <a:xfrm>
            <a:off x="1732258" y="5923589"/>
            <a:ext cx="13211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円形度 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1.0</a:t>
            </a:r>
            <a:endParaRPr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38" name="正方形/長方形 37"/>
          <p:cNvSpPr/>
          <p:nvPr/>
        </p:nvSpPr>
        <p:spPr>
          <a:xfrm>
            <a:off x="4747636" y="5923589"/>
            <a:ext cx="16065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円形度 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0.604</a:t>
            </a:r>
            <a:endParaRPr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39" name="正方形/長方形 38"/>
          <p:cNvSpPr/>
          <p:nvPr/>
        </p:nvSpPr>
        <p:spPr>
          <a:xfrm>
            <a:off x="3181023" y="5923589"/>
            <a:ext cx="16065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円形度 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0.785</a:t>
            </a:r>
            <a:endParaRPr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40" name="正方形/長方形 39"/>
          <p:cNvSpPr/>
          <p:nvPr/>
        </p:nvSpPr>
        <p:spPr>
          <a:xfrm>
            <a:off x="9297207" y="2694102"/>
            <a:ext cx="110799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円形度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0.836</a:t>
            </a:r>
            <a:endParaRPr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41" name="正方形/長方形 40"/>
          <p:cNvSpPr/>
          <p:nvPr/>
        </p:nvSpPr>
        <p:spPr>
          <a:xfrm>
            <a:off x="9297206" y="4054267"/>
            <a:ext cx="158850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0.519</a:t>
            </a:r>
            <a:endParaRPr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42" name="正方形/長方形 41"/>
          <p:cNvSpPr/>
          <p:nvPr/>
        </p:nvSpPr>
        <p:spPr>
          <a:xfrm>
            <a:off x="9297206" y="5260689"/>
            <a:ext cx="213279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0.793</a:t>
            </a:r>
            <a:endParaRPr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正方形/長方形 42"/>
              <p:cNvSpPr/>
              <p:nvPr/>
            </p:nvSpPr>
            <p:spPr>
              <a:xfrm>
                <a:off x="2752692" y="3822806"/>
                <a:ext cx="395813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ja-JP" sz="2400" i="1">
                        <a:latin typeface="Cambria Math" panose="02040503050406030204" pitchFamily="18" charset="0"/>
                      </a:rPr>
                      <m:t>/4</m:t>
                    </m:r>
                    <m:r>
                      <a:rPr lang="en-US" altLang="ja-JP" sz="2400" i="1">
                        <a:latin typeface="Cambria Math"/>
                      </a:rPr>
                      <m:t>𝜋</m:t>
                    </m:r>
                  </m:oMath>
                </a14:m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:r>
                  <a:rPr lang="en-US" altLang="ja-JP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: </a:t>
                </a:r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周囲長</a:t>
                </a:r>
                <a:r>
                  <a:rPr lang="en-US" altLang="ja-JP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L</a:t>
                </a:r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の円の面積</a:t>
                </a:r>
              </a:p>
            </p:txBody>
          </p:sp>
        </mc:Choice>
        <mc:Fallback xmlns="">
          <p:sp>
            <p:nvSpPr>
              <p:cNvPr id="43" name="正方形/長方形 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2692" y="3822806"/>
                <a:ext cx="3958135" cy="461665"/>
              </a:xfrm>
              <a:prstGeom prst="rect">
                <a:avLst/>
              </a:prstGeom>
              <a:blipFill rotWithShape="0">
                <a:blip r:embed="rId7"/>
                <a:stretch>
                  <a:fillRect l="-462" t="-7895" r="-1387" b="-3157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正方形/長方形 1"/>
          <p:cNvSpPr/>
          <p:nvPr/>
        </p:nvSpPr>
        <p:spPr>
          <a:xfrm>
            <a:off x="-1383406" y="2895991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/>
              <a:t>度</a:t>
            </a: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21057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コンテンツ プレースホルダー 2"/>
          <p:cNvSpPr txBox="1">
            <a:spLocks/>
          </p:cNvSpPr>
          <p:nvPr/>
        </p:nvSpPr>
        <p:spPr>
          <a:xfrm>
            <a:off x="174660" y="483727"/>
            <a:ext cx="11465959" cy="6742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『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写真を、リンゴ・バナナ・みかんの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3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クラスに分類せよ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』</a:t>
            </a:r>
          </a:p>
        </p:txBody>
      </p:sp>
      <p:sp>
        <p:nvSpPr>
          <p:cNvPr id="23" name="コンテンツ プレースホルダー 2"/>
          <p:cNvSpPr txBox="1">
            <a:spLocks/>
          </p:cNvSpPr>
          <p:nvPr/>
        </p:nvSpPr>
        <p:spPr>
          <a:xfrm>
            <a:off x="1221713" y="1381316"/>
            <a:ext cx="10388085" cy="54186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ja-JP" altLang="en-US" sz="2400" b="1" u="sng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特徴抽出</a:t>
            </a:r>
            <a:r>
              <a:rPr lang="en-US" altLang="ja-JP" sz="2400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: 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画像からクラスを良く分離する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特徴量（数値データ）を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抽出する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44" name="グループ化 43"/>
          <p:cNvGrpSpPr/>
          <p:nvPr/>
        </p:nvGrpSpPr>
        <p:grpSpPr>
          <a:xfrm>
            <a:off x="6862640" y="2481233"/>
            <a:ext cx="3984740" cy="3242194"/>
            <a:chOff x="4822723" y="3428344"/>
            <a:chExt cx="3318387" cy="2700014"/>
          </a:xfrm>
        </p:grpSpPr>
        <p:cxnSp>
          <p:nvCxnSpPr>
            <p:cNvPr id="45" name="直線矢印コネクタ 44"/>
            <p:cNvCxnSpPr/>
            <p:nvPr/>
          </p:nvCxnSpPr>
          <p:spPr>
            <a:xfrm>
              <a:off x="4822723" y="6105524"/>
              <a:ext cx="3318387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線矢印コネクタ 45"/>
            <p:cNvCxnSpPr/>
            <p:nvPr/>
          </p:nvCxnSpPr>
          <p:spPr>
            <a:xfrm flipV="1">
              <a:off x="4823108" y="3428344"/>
              <a:ext cx="0" cy="270001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テキスト ボックス 46"/>
          <p:cNvSpPr txBox="1"/>
          <p:nvPr/>
        </p:nvSpPr>
        <p:spPr>
          <a:xfrm>
            <a:off x="6380660" y="2643903"/>
            <a:ext cx="44114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円</a:t>
            </a:r>
            <a:endParaRPr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形</a:t>
            </a:r>
            <a:endParaRPr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度</a:t>
            </a:r>
          </a:p>
        </p:txBody>
      </p:sp>
      <p:sp>
        <p:nvSpPr>
          <p:cNvPr id="48" name="テキスト ボックス 47"/>
          <p:cNvSpPr txBox="1"/>
          <p:nvPr/>
        </p:nvSpPr>
        <p:spPr>
          <a:xfrm>
            <a:off x="10167801" y="5775722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彩度</a:t>
            </a:r>
          </a:p>
        </p:txBody>
      </p:sp>
      <p:pic>
        <p:nvPicPr>
          <p:cNvPr id="49" name="Picture 2" descr="C:\Users\takashi\Desktop\apple1.bmp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7768" y="3182457"/>
            <a:ext cx="551103" cy="478606"/>
          </a:xfrm>
          <a:prstGeom prst="rect">
            <a:avLst/>
          </a:prstGeom>
          <a:noFill/>
          <a:ln w="25400">
            <a:solidFill>
              <a:srgbClr val="0000F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11" descr="C:\Users\takashi\Desktop\mikan2.bmp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8" r="3043"/>
          <a:stretch/>
        </p:blipFill>
        <p:spPr bwMode="auto">
          <a:xfrm>
            <a:off x="9134641" y="2778952"/>
            <a:ext cx="532015" cy="518431"/>
          </a:xfrm>
          <a:prstGeom prst="rect">
            <a:avLst/>
          </a:prstGeom>
          <a:noFill/>
          <a:ln w="25400">
            <a:solidFill>
              <a:srgbClr val="0000F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8" descr="C:\Users\takashi\Desktop\banana1.bmp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1815" y="4569652"/>
            <a:ext cx="571200" cy="545500"/>
          </a:xfrm>
          <a:prstGeom prst="rect">
            <a:avLst/>
          </a:prstGeom>
          <a:noFill/>
          <a:ln w="25400">
            <a:solidFill>
              <a:srgbClr val="0000F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正方形/長方形 51"/>
          <p:cNvSpPr/>
          <p:nvPr/>
        </p:nvSpPr>
        <p:spPr>
          <a:xfrm>
            <a:off x="1150706" y="3148355"/>
            <a:ext cx="499324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(1)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平均彩度と</a:t>
            </a:r>
            <a:r>
              <a:rPr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(2)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円形度に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より、入力画像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を</a:t>
            </a:r>
            <a:r>
              <a:rPr lang="en-US" altLang="ja-JP" sz="2400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2D</a:t>
            </a:r>
            <a:r>
              <a:rPr lang="ja-JP" altLang="en-US" sz="2400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空間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に配置できる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53" name="正方形/長方形 52"/>
          <p:cNvSpPr/>
          <p:nvPr/>
        </p:nvSpPr>
        <p:spPr>
          <a:xfrm>
            <a:off x="2077078" y="4697873"/>
            <a:ext cx="223651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4000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特徴空間</a:t>
            </a:r>
            <a:endParaRPr lang="en-US" altLang="ja-JP" sz="4000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cxnSp>
        <p:nvCxnSpPr>
          <p:cNvPr id="54" name="直線コネクタ 53"/>
          <p:cNvCxnSpPr/>
          <p:nvPr/>
        </p:nvCxnSpPr>
        <p:spPr>
          <a:xfrm>
            <a:off x="3182420" y="3939070"/>
            <a:ext cx="0" cy="660939"/>
          </a:xfrm>
          <a:prstGeom prst="line">
            <a:avLst/>
          </a:prstGeom>
          <a:ln w="19050">
            <a:solidFill>
              <a:schemeClr val="tx1"/>
            </a:solidFill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47399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コンテンツ プレースホルダー 2"/>
          <p:cNvSpPr txBox="1">
            <a:spLocks/>
          </p:cNvSpPr>
          <p:nvPr/>
        </p:nvSpPr>
        <p:spPr>
          <a:xfrm>
            <a:off x="174660" y="483727"/>
            <a:ext cx="11465959" cy="6742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『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写真を、リンゴ・バナナ・みかんの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3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クラスに分類せよ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』</a:t>
            </a:r>
          </a:p>
        </p:txBody>
      </p:sp>
      <p:sp>
        <p:nvSpPr>
          <p:cNvPr id="15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710509" y="1428700"/>
            <a:ext cx="9369169" cy="575296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ja-JP" altLang="en-US" sz="2400" b="1" u="sng" dirty="0">
                <a:solidFill>
                  <a:srgbClr val="FF0000"/>
                </a:solidFill>
              </a:rPr>
              <a:t>識別</a:t>
            </a:r>
            <a:r>
              <a:rPr lang="ja-JP" altLang="en-US" sz="2400" b="1" dirty="0">
                <a:solidFill>
                  <a:srgbClr val="FF0000"/>
                </a:solidFill>
              </a:rPr>
              <a:t> </a:t>
            </a:r>
            <a:r>
              <a:rPr lang="en-US" altLang="ja-JP" sz="2400" b="1" dirty="0"/>
              <a:t>: </a:t>
            </a:r>
            <a:r>
              <a:rPr lang="ja-JP" altLang="en-US" sz="2400" dirty="0"/>
              <a:t>特徴空間に入力画像を</a:t>
            </a:r>
            <a:r>
              <a:rPr lang="ja-JP" altLang="en-US" sz="2400" dirty="0" smtClean="0"/>
              <a:t>射影（配置）し</a:t>
            </a:r>
            <a:r>
              <a:rPr lang="ja-JP" altLang="en-US" sz="2400" dirty="0"/>
              <a:t>、クラス</a:t>
            </a:r>
            <a:r>
              <a:rPr lang="en-US" altLang="ja-JP" sz="2400" dirty="0"/>
              <a:t>ID</a:t>
            </a:r>
            <a:r>
              <a:rPr lang="ja-JP" altLang="en-US" sz="2400" dirty="0"/>
              <a:t>を割り当てる</a:t>
            </a:r>
            <a:endParaRPr lang="en-US" altLang="ja-JP" sz="2400" dirty="0"/>
          </a:p>
        </p:txBody>
      </p:sp>
      <p:grpSp>
        <p:nvGrpSpPr>
          <p:cNvPr id="16" name="グループ化 15"/>
          <p:cNvGrpSpPr/>
          <p:nvPr/>
        </p:nvGrpSpPr>
        <p:grpSpPr>
          <a:xfrm>
            <a:off x="6977281" y="2710246"/>
            <a:ext cx="3984740" cy="3242194"/>
            <a:chOff x="4822723" y="3428344"/>
            <a:chExt cx="3318387" cy="2700014"/>
          </a:xfrm>
        </p:grpSpPr>
        <p:cxnSp>
          <p:nvCxnSpPr>
            <p:cNvPr id="17" name="直線矢印コネクタ 16"/>
            <p:cNvCxnSpPr/>
            <p:nvPr/>
          </p:nvCxnSpPr>
          <p:spPr>
            <a:xfrm>
              <a:off x="4822723" y="6105524"/>
              <a:ext cx="3318387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矢印コネクタ 17"/>
            <p:cNvCxnSpPr/>
            <p:nvPr/>
          </p:nvCxnSpPr>
          <p:spPr>
            <a:xfrm flipV="1">
              <a:off x="4823108" y="3428344"/>
              <a:ext cx="0" cy="270001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テキスト ボックス 18"/>
          <p:cNvSpPr txBox="1"/>
          <p:nvPr/>
        </p:nvSpPr>
        <p:spPr>
          <a:xfrm>
            <a:off x="6495301" y="2872915"/>
            <a:ext cx="41549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円</a:t>
            </a:r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形</a:t>
            </a:r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度</a:t>
            </a:r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10282442" y="600473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彩度</a:t>
            </a:r>
          </a:p>
        </p:txBody>
      </p:sp>
      <p:grpSp>
        <p:nvGrpSpPr>
          <p:cNvPr id="21" name="グループ化 20"/>
          <p:cNvGrpSpPr/>
          <p:nvPr/>
        </p:nvGrpSpPr>
        <p:grpSpPr>
          <a:xfrm>
            <a:off x="846651" y="2853635"/>
            <a:ext cx="5075964" cy="673335"/>
            <a:chOff x="-3102500" y="4322830"/>
            <a:chExt cx="6475986" cy="859049"/>
          </a:xfrm>
        </p:grpSpPr>
        <p:grpSp>
          <p:nvGrpSpPr>
            <p:cNvPr id="22" name="グループ化 21"/>
            <p:cNvGrpSpPr/>
            <p:nvPr/>
          </p:nvGrpSpPr>
          <p:grpSpPr>
            <a:xfrm>
              <a:off x="-3102500" y="4322830"/>
              <a:ext cx="2053225" cy="859040"/>
              <a:chOff x="-2495315" y="3700501"/>
              <a:chExt cx="2495315" cy="1044005"/>
            </a:xfrm>
          </p:grpSpPr>
          <p:pic>
            <p:nvPicPr>
              <p:cNvPr id="30" name="Picture 2" descr="C:\Users\takashi\Desktop\apple1.bmp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1202136" y="3700501"/>
                <a:ext cx="1202136" cy="1044000"/>
              </a:xfrm>
              <a:prstGeom prst="rect">
                <a:avLst/>
              </a:prstGeom>
              <a:noFill/>
              <a:ln w="19050">
                <a:solidFill>
                  <a:srgbClr val="0000FF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1" name="Picture 4" descr="C:\Users\takashi\Desktop\appleTrgt.bmp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2495315" y="3700506"/>
                <a:ext cx="1171459" cy="1044000"/>
              </a:xfrm>
              <a:prstGeom prst="rect">
                <a:avLst/>
              </a:prstGeom>
              <a:noFill/>
              <a:ln w="19050">
                <a:solidFill>
                  <a:srgbClr val="0000FF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4" name="グループ化 23"/>
            <p:cNvGrpSpPr/>
            <p:nvPr/>
          </p:nvGrpSpPr>
          <p:grpSpPr>
            <a:xfrm>
              <a:off x="1507217" y="4322838"/>
              <a:ext cx="1866269" cy="859041"/>
              <a:chOff x="1156293" y="2558354"/>
              <a:chExt cx="2268105" cy="1044005"/>
            </a:xfrm>
          </p:grpSpPr>
          <p:pic>
            <p:nvPicPr>
              <p:cNvPr id="28" name="Picture 10" descr="C:\Users\takashi\Desktop\mikan1.bmp"/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-666"/>
              <a:stretch/>
            </p:blipFill>
            <p:spPr bwMode="auto">
              <a:xfrm>
                <a:off x="1156293" y="2558354"/>
                <a:ext cx="1070605" cy="1044000"/>
              </a:xfrm>
              <a:prstGeom prst="rect">
                <a:avLst/>
              </a:prstGeom>
              <a:noFill/>
              <a:ln w="19050">
                <a:solidFill>
                  <a:srgbClr val="0000FF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9" name="Picture 11" descr="C:\Users\takashi\Desktop\mikan2.bmp"/>
              <p:cNvPicPr>
                <a:picLocks noChangeAspect="1" noChangeArrowheads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598" r="3043"/>
              <a:stretch/>
            </p:blipFill>
            <p:spPr bwMode="auto">
              <a:xfrm>
                <a:off x="2353045" y="2558359"/>
                <a:ext cx="1071353" cy="1044000"/>
              </a:xfrm>
              <a:prstGeom prst="rect">
                <a:avLst/>
              </a:prstGeom>
              <a:noFill/>
              <a:ln w="19050">
                <a:solidFill>
                  <a:srgbClr val="0000FF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5" name="グループ化 24"/>
            <p:cNvGrpSpPr/>
            <p:nvPr/>
          </p:nvGrpSpPr>
          <p:grpSpPr>
            <a:xfrm>
              <a:off x="-748141" y="4322838"/>
              <a:ext cx="1933051" cy="859039"/>
              <a:chOff x="3057471" y="3684681"/>
              <a:chExt cx="2349266" cy="1044002"/>
            </a:xfrm>
          </p:grpSpPr>
          <p:pic>
            <p:nvPicPr>
              <p:cNvPr id="26" name="Picture 8" descr="C:\Users\takashi\Desktop\banana1.bmp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13553" y="3684681"/>
                <a:ext cx="1093184" cy="1044000"/>
              </a:xfrm>
              <a:prstGeom prst="rect">
                <a:avLst/>
              </a:prstGeom>
              <a:noFill/>
              <a:ln w="19050">
                <a:solidFill>
                  <a:srgbClr val="0000FF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7" name="Picture 9" descr="C:\Users\takashi\Desktop\banana2.bmp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57471" y="3684683"/>
                <a:ext cx="1136337" cy="1044000"/>
              </a:xfrm>
              <a:prstGeom prst="rect">
                <a:avLst/>
              </a:prstGeom>
              <a:noFill/>
              <a:ln w="19050">
                <a:solidFill>
                  <a:srgbClr val="0000FF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32" name="正方形/長方形 31"/>
          <p:cNvSpPr/>
          <p:nvPr/>
        </p:nvSpPr>
        <p:spPr>
          <a:xfrm>
            <a:off x="1130594" y="2346414"/>
            <a:ext cx="42803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1. 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正解画像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を特徴空間に射影</a:t>
            </a:r>
            <a:endParaRPr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33" name="グループ化 32"/>
          <p:cNvGrpSpPr/>
          <p:nvPr/>
        </p:nvGrpSpPr>
        <p:grpSpPr>
          <a:xfrm>
            <a:off x="7299431" y="3122266"/>
            <a:ext cx="817871" cy="623465"/>
            <a:chOff x="5122287" y="3293111"/>
            <a:chExt cx="817871" cy="623465"/>
          </a:xfrm>
        </p:grpSpPr>
        <p:pic>
          <p:nvPicPr>
            <p:cNvPr id="34" name="Picture 2" descr="C:\Users\takashi\Desktop\apple1.bmp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55266" y="3582316"/>
              <a:ext cx="384892" cy="334260"/>
            </a:xfrm>
            <a:prstGeom prst="rect">
              <a:avLst/>
            </a:prstGeom>
            <a:noFill/>
            <a:ln w="25400">
              <a:solidFill>
                <a:srgbClr val="0000FF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4" descr="C:\Users\takashi\Desktop\appleTrgt.bmp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22287" y="3293111"/>
              <a:ext cx="375069" cy="334260"/>
            </a:xfrm>
            <a:prstGeom prst="rect">
              <a:avLst/>
            </a:prstGeom>
            <a:noFill/>
            <a:ln w="25400">
              <a:solidFill>
                <a:srgbClr val="0000FF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6" name="グループ化 35"/>
          <p:cNvGrpSpPr/>
          <p:nvPr/>
        </p:nvGrpSpPr>
        <p:grpSpPr>
          <a:xfrm>
            <a:off x="9249282" y="3007966"/>
            <a:ext cx="851679" cy="849037"/>
            <a:chOff x="7072138" y="3178811"/>
            <a:chExt cx="851679" cy="849037"/>
          </a:xfrm>
        </p:grpSpPr>
        <p:pic>
          <p:nvPicPr>
            <p:cNvPr id="37" name="Picture 10" descr="C:\Users\takashi\Desktop\mikan1.bmp"/>
            <p:cNvPicPr>
              <a:picLocks noChangeAspect="1" noChangeArrowheads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-666"/>
            <a:stretch/>
          </p:blipFill>
          <p:spPr bwMode="auto">
            <a:xfrm>
              <a:off x="7552515" y="3665775"/>
              <a:ext cx="371302" cy="362073"/>
            </a:xfrm>
            <a:prstGeom prst="rect">
              <a:avLst/>
            </a:prstGeom>
            <a:noFill/>
            <a:ln w="25400">
              <a:solidFill>
                <a:srgbClr val="0000FF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8" name="Picture 11" descr="C:\Users\takashi\Desktop\mikan2.bmp"/>
            <p:cNvPicPr>
              <a:picLocks noChangeAspect="1" noChangeArrowheads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98" r="3043"/>
            <a:stretch/>
          </p:blipFill>
          <p:spPr bwMode="auto">
            <a:xfrm>
              <a:off x="7072138" y="3178811"/>
              <a:ext cx="371561" cy="362074"/>
            </a:xfrm>
            <a:prstGeom prst="rect">
              <a:avLst/>
            </a:prstGeom>
            <a:noFill/>
            <a:ln w="25400">
              <a:solidFill>
                <a:srgbClr val="0000FF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9" name="グループ化 38"/>
          <p:cNvGrpSpPr/>
          <p:nvPr/>
        </p:nvGrpSpPr>
        <p:grpSpPr>
          <a:xfrm>
            <a:off x="9096456" y="4798666"/>
            <a:ext cx="969382" cy="585469"/>
            <a:chOff x="6919313" y="4969511"/>
            <a:chExt cx="969382" cy="585469"/>
          </a:xfrm>
        </p:grpSpPr>
        <p:pic>
          <p:nvPicPr>
            <p:cNvPr id="40" name="Picture 8" descr="C:\Users\takashi\Desktop\banana1.bmp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19313" y="4969511"/>
              <a:ext cx="398928" cy="380979"/>
            </a:xfrm>
            <a:prstGeom prst="rect">
              <a:avLst/>
            </a:prstGeom>
            <a:noFill/>
            <a:ln w="25400">
              <a:solidFill>
                <a:srgbClr val="0000FF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9" descr="C:\Users\takashi\Desktop\banana2.bmp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74020" y="5174001"/>
              <a:ext cx="414675" cy="380979"/>
            </a:xfrm>
            <a:prstGeom prst="rect">
              <a:avLst/>
            </a:prstGeom>
            <a:noFill/>
            <a:ln w="25400">
              <a:solidFill>
                <a:srgbClr val="0000FF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2" name="テキスト ボックス 41"/>
          <p:cNvSpPr txBox="1"/>
          <p:nvPr/>
        </p:nvSpPr>
        <p:spPr>
          <a:xfrm>
            <a:off x="999451" y="3560346"/>
            <a:ext cx="1321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ID: 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リンゴ</a:t>
            </a:r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43" name="テキスト ボックス 42"/>
          <p:cNvSpPr txBox="1"/>
          <p:nvPr/>
        </p:nvSpPr>
        <p:spPr>
          <a:xfrm>
            <a:off x="2800926" y="3560346"/>
            <a:ext cx="1321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ID: 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バナナ</a:t>
            </a:r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55" name="テキスト ボックス 54"/>
          <p:cNvSpPr txBox="1"/>
          <p:nvPr/>
        </p:nvSpPr>
        <p:spPr>
          <a:xfrm>
            <a:off x="4534405" y="3560346"/>
            <a:ext cx="1321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ID: 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みかん</a:t>
            </a:r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56" name="正方形/長方形 55"/>
          <p:cNvSpPr/>
          <p:nvPr/>
        </p:nvSpPr>
        <p:spPr>
          <a:xfrm>
            <a:off x="1130595" y="4175215"/>
            <a:ext cx="483081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2. 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分類したい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画像も特徴空間射</a:t>
            </a:r>
            <a:endParaRPr lang="en-US" altLang="ja-JP" sz="24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　 </a:t>
            </a:r>
            <a:r>
              <a:rPr lang="ja-JP" altLang="en-US" sz="2400" dirty="0" err="1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影し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距離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が一番近い正解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画像</a:t>
            </a:r>
            <a:endParaRPr lang="en-US" altLang="ja-JP" sz="24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</a:t>
            </a:r>
            <a:r>
              <a:rPr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  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ID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を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返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す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pic>
        <p:nvPicPr>
          <p:cNvPr id="57" name="Picture 5" descr="C:\Users\takashi\Desktop\apple3.bmp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5859" y="5415240"/>
            <a:ext cx="907290" cy="771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5" descr="C:\Users\takashi\Desktop\apple3.bmp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4552" y="4057465"/>
            <a:ext cx="392674" cy="333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9" name="直線矢印コネクタ 58"/>
          <p:cNvCxnSpPr>
            <a:stCxn id="58" idx="0"/>
          </p:cNvCxnSpPr>
          <p:nvPr/>
        </p:nvCxnSpPr>
        <p:spPr>
          <a:xfrm flipV="1">
            <a:off x="7770889" y="3781722"/>
            <a:ext cx="40138" cy="275742"/>
          </a:xfrm>
          <a:prstGeom prst="straightConnector1">
            <a:avLst/>
          </a:prstGeom>
          <a:ln w="22225"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正方形/長方形 59"/>
          <p:cNvSpPr/>
          <p:nvPr/>
        </p:nvSpPr>
        <p:spPr>
          <a:xfrm>
            <a:off x="2475145" y="5623011"/>
            <a:ext cx="27430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※ Nearest neighbor 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法</a:t>
            </a:r>
          </a:p>
        </p:txBody>
      </p:sp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19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45438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83220" y="124494"/>
            <a:ext cx="11708780" cy="733270"/>
          </a:xfrm>
        </p:spPr>
        <p:txBody>
          <a:bodyPr/>
          <a:lstStyle/>
          <a:p>
            <a:r>
              <a:rPr lang="ja-JP" altLang="en-US" dirty="0" smtClean="0"/>
              <a:t>デジタル</a:t>
            </a:r>
            <a:r>
              <a:rPr lang="ja-JP" altLang="en-US" dirty="0"/>
              <a:t>メディア</a:t>
            </a:r>
            <a:r>
              <a:rPr lang="ja-JP" altLang="en-US" dirty="0" smtClean="0"/>
              <a:t>処理２、</a:t>
            </a:r>
            <a:r>
              <a:rPr lang="en-US" altLang="ja-JP" dirty="0" smtClean="0"/>
              <a:t>2017</a:t>
            </a:r>
            <a:r>
              <a:rPr lang="ja-JP" altLang="en-US" dirty="0" smtClean="0"/>
              <a:t>（前期）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83219" y="943276"/>
            <a:ext cx="10982499" cy="56972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ja-JP" sz="1800" strike="sngStrike" dirty="0" smtClean="0">
                <a:solidFill>
                  <a:schemeClr val="bg1">
                    <a:lumMod val="75000"/>
                  </a:schemeClr>
                </a:solidFill>
              </a:rPr>
              <a:t>4/13   </a:t>
            </a:r>
            <a:r>
              <a:rPr lang="ja-JP" altLang="en-US" sz="1800" strike="sngStrike" dirty="0" smtClean="0">
                <a:solidFill>
                  <a:schemeClr val="bg1">
                    <a:lumMod val="75000"/>
                  </a:schemeClr>
                </a:solidFill>
              </a:rPr>
              <a:t>デジタル画像とは </a:t>
            </a:r>
            <a:r>
              <a:rPr lang="en-US" altLang="ja-JP" sz="1800" strike="sngStrike" dirty="0" smtClean="0">
                <a:solidFill>
                  <a:schemeClr val="bg1">
                    <a:lumMod val="75000"/>
                  </a:schemeClr>
                </a:solidFill>
              </a:rPr>
              <a:t>	: </a:t>
            </a:r>
            <a:r>
              <a:rPr lang="ja-JP" altLang="en-US" sz="1800" strike="sngStrike" dirty="0" smtClean="0">
                <a:solidFill>
                  <a:schemeClr val="bg1">
                    <a:lumMod val="75000"/>
                  </a:schemeClr>
                </a:solidFill>
              </a:rPr>
              <a:t>イントロダクション</a:t>
            </a:r>
            <a:r>
              <a:rPr lang="en-US" altLang="ja-JP" sz="1800" strike="sngStrike" dirty="0" smtClean="0">
                <a:solidFill>
                  <a:schemeClr val="bg1">
                    <a:lumMod val="75000"/>
                  </a:schemeClr>
                </a:solidFill>
              </a:rPr>
              <a:t>                                                    	</a:t>
            </a:r>
          </a:p>
          <a:p>
            <a:pPr marL="0" indent="0">
              <a:buNone/>
            </a:pPr>
            <a:r>
              <a:rPr lang="en-US" altLang="ja-JP" sz="1800" strike="sngStrike" dirty="0" smtClean="0">
                <a:solidFill>
                  <a:schemeClr val="bg1">
                    <a:lumMod val="75000"/>
                  </a:schemeClr>
                </a:solidFill>
              </a:rPr>
              <a:t>4/20   </a:t>
            </a:r>
            <a:r>
              <a:rPr lang="ja-JP" altLang="en-US" sz="1800" strike="sngStrike" dirty="0" smtClean="0">
                <a:solidFill>
                  <a:schemeClr val="bg1">
                    <a:lumMod val="75000"/>
                  </a:schemeClr>
                </a:solidFill>
              </a:rPr>
              <a:t>フィルタ処理</a:t>
            </a:r>
            <a:r>
              <a:rPr lang="en-US" altLang="ja-JP" sz="1800" strike="sngStrike" dirty="0" smtClean="0">
                <a:solidFill>
                  <a:schemeClr val="bg1">
                    <a:lumMod val="75000"/>
                  </a:schemeClr>
                </a:solidFill>
              </a:rPr>
              <a:t>1 	: </a:t>
            </a:r>
            <a:r>
              <a:rPr lang="ja-JP" altLang="en-US" sz="1800" strike="sngStrike" dirty="0" smtClean="0">
                <a:solidFill>
                  <a:schemeClr val="bg1">
                    <a:lumMod val="75000"/>
                  </a:schemeClr>
                </a:solidFill>
              </a:rPr>
              <a:t>画素ごとの濃淡変換、</a:t>
            </a:r>
            <a:r>
              <a:rPr lang="ja-JP" altLang="en-US" sz="1800" strike="sngStrike" dirty="0">
                <a:solidFill>
                  <a:schemeClr val="bg1">
                    <a:lumMod val="75000"/>
                  </a:schemeClr>
                </a:solidFill>
              </a:rPr>
              <a:t>線形フィルタ，非線形</a:t>
            </a:r>
            <a:r>
              <a:rPr lang="ja-JP" altLang="en-US" sz="1800" strike="sngStrike" dirty="0" smtClean="0">
                <a:solidFill>
                  <a:schemeClr val="bg1">
                    <a:lumMod val="75000"/>
                  </a:schemeClr>
                </a:solidFill>
              </a:rPr>
              <a:t>フィルタ</a:t>
            </a:r>
            <a:r>
              <a:rPr lang="en-US" altLang="ja-JP" sz="1800" strike="sngStrike" dirty="0" smtClean="0">
                <a:solidFill>
                  <a:schemeClr val="bg1">
                    <a:lumMod val="75000"/>
                  </a:schemeClr>
                </a:solidFill>
              </a:rPr>
              <a:t>	</a:t>
            </a:r>
          </a:p>
          <a:p>
            <a:pPr marL="0" indent="0">
              <a:buNone/>
            </a:pPr>
            <a:r>
              <a:rPr lang="en-US" altLang="ja-JP" sz="1800" strike="sngStrike" dirty="0" smtClean="0">
                <a:solidFill>
                  <a:schemeClr val="bg1">
                    <a:lumMod val="75000"/>
                  </a:schemeClr>
                </a:solidFill>
              </a:rPr>
              <a:t>4/27   </a:t>
            </a:r>
            <a:r>
              <a:rPr lang="ja-JP" altLang="en-US" sz="1800" strike="sngStrike" dirty="0" smtClean="0">
                <a:solidFill>
                  <a:schemeClr val="bg1">
                    <a:lumMod val="75000"/>
                  </a:schemeClr>
                </a:solidFill>
              </a:rPr>
              <a:t>フィルタ処理</a:t>
            </a:r>
            <a:r>
              <a:rPr lang="en-US" altLang="ja-JP" sz="1800" strike="sngStrike" dirty="0">
                <a:solidFill>
                  <a:schemeClr val="bg1">
                    <a:lumMod val="75000"/>
                  </a:schemeClr>
                </a:solidFill>
              </a:rPr>
              <a:t>2</a:t>
            </a:r>
            <a:r>
              <a:rPr lang="en-US" altLang="ja-JP" sz="1800" strike="sngStrike" dirty="0" smtClean="0">
                <a:solidFill>
                  <a:schemeClr val="bg1">
                    <a:lumMod val="75000"/>
                  </a:schemeClr>
                </a:solidFill>
              </a:rPr>
              <a:t>	: </a:t>
            </a:r>
            <a:r>
              <a:rPr lang="ja-JP" altLang="en-US" sz="1800" strike="sngStrike" dirty="0" smtClean="0">
                <a:solidFill>
                  <a:schemeClr val="bg1">
                    <a:lumMod val="75000"/>
                  </a:schemeClr>
                </a:solidFill>
              </a:rPr>
              <a:t>フーリエ変換，ローパスフィルタ，ハイパスフィルタ</a:t>
            </a:r>
            <a:r>
              <a:rPr lang="en-US" altLang="ja-JP" sz="1800" strike="sngStrike" dirty="0" smtClean="0">
                <a:solidFill>
                  <a:schemeClr val="bg1">
                    <a:lumMod val="75000"/>
                  </a:schemeClr>
                </a:solidFill>
              </a:rPr>
              <a:t>  	</a:t>
            </a:r>
          </a:p>
          <a:p>
            <a:pPr marL="0" indent="0">
              <a:buNone/>
            </a:pPr>
            <a:r>
              <a:rPr lang="en-US" altLang="ja-JP" sz="1800" strike="sngStrike" dirty="0" smtClean="0">
                <a:solidFill>
                  <a:schemeClr val="bg1">
                    <a:lumMod val="75000"/>
                  </a:schemeClr>
                </a:solidFill>
              </a:rPr>
              <a:t>5/11   </a:t>
            </a:r>
            <a:r>
              <a:rPr kumimoji="1" lang="ja-JP" altLang="en-US" sz="1800" strike="sngStrike" dirty="0" smtClean="0">
                <a:solidFill>
                  <a:schemeClr val="bg1">
                    <a:lumMod val="75000"/>
                  </a:schemeClr>
                </a:solidFill>
              </a:rPr>
              <a:t>画像の幾何変換１</a:t>
            </a:r>
            <a:r>
              <a:rPr kumimoji="1" lang="en-US" altLang="ja-JP" sz="1800" strike="sngStrike" dirty="0" smtClean="0">
                <a:solidFill>
                  <a:schemeClr val="bg1">
                    <a:lumMod val="75000"/>
                  </a:schemeClr>
                </a:solidFill>
              </a:rPr>
              <a:t> 	:</a:t>
            </a:r>
            <a:r>
              <a:rPr lang="ja-JP" altLang="en-US" sz="1800" strike="sngStrike" dirty="0" smtClean="0">
                <a:solidFill>
                  <a:schemeClr val="bg1">
                    <a:lumMod val="75000"/>
                  </a:schemeClr>
                </a:solidFill>
              </a:rPr>
              <a:t> アファイン変換</a:t>
            </a:r>
            <a:r>
              <a:rPr lang="en-US" altLang="ja-JP" sz="1800" strike="sngStrike" dirty="0" smtClean="0">
                <a:solidFill>
                  <a:schemeClr val="bg1">
                    <a:lumMod val="75000"/>
                  </a:schemeClr>
                </a:solidFill>
              </a:rPr>
              <a:t>						</a:t>
            </a:r>
            <a:endParaRPr kumimoji="1" lang="en-US" altLang="ja-JP" sz="1800" strike="sngStrike" dirty="0" smtClean="0">
              <a:solidFill>
                <a:schemeClr val="bg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altLang="ja-JP" sz="1800" strike="sngStrike" dirty="0" smtClean="0">
                <a:solidFill>
                  <a:schemeClr val="bg1">
                    <a:lumMod val="75000"/>
                  </a:schemeClr>
                </a:solidFill>
              </a:rPr>
              <a:t>5/18   </a:t>
            </a:r>
            <a:r>
              <a:rPr lang="ja-JP" altLang="en-US" sz="1800" strike="sngStrike" dirty="0" smtClean="0">
                <a:solidFill>
                  <a:schemeClr val="bg1">
                    <a:lumMod val="75000"/>
                  </a:schemeClr>
                </a:solidFill>
              </a:rPr>
              <a:t>画像の</a:t>
            </a:r>
            <a:r>
              <a:rPr lang="ja-JP" altLang="en-US" sz="1800" strike="sngStrike" dirty="0">
                <a:solidFill>
                  <a:schemeClr val="bg1">
                    <a:lumMod val="75000"/>
                  </a:schemeClr>
                </a:solidFill>
              </a:rPr>
              <a:t>幾何</a:t>
            </a:r>
            <a:r>
              <a:rPr lang="ja-JP" altLang="en-US" sz="1800" strike="sngStrike" dirty="0" smtClean="0">
                <a:solidFill>
                  <a:schemeClr val="bg1">
                    <a:lumMod val="75000"/>
                  </a:schemeClr>
                </a:solidFill>
              </a:rPr>
              <a:t>変換２</a:t>
            </a:r>
            <a:r>
              <a:rPr lang="en-US" altLang="ja-JP" sz="1800" strike="sngStrike" dirty="0" smtClean="0">
                <a:solidFill>
                  <a:schemeClr val="bg1">
                    <a:lumMod val="75000"/>
                  </a:schemeClr>
                </a:solidFill>
              </a:rPr>
              <a:t>	: </a:t>
            </a:r>
            <a:r>
              <a:rPr lang="ja-JP" altLang="en-US" sz="1800" strike="sngStrike" dirty="0" smtClean="0">
                <a:solidFill>
                  <a:schemeClr val="bg1">
                    <a:lumMod val="75000"/>
                  </a:schemeClr>
                </a:solidFill>
              </a:rPr>
              <a:t>画像の補間，イメージモザイキング</a:t>
            </a:r>
            <a:r>
              <a:rPr lang="en-US" altLang="ja-JP" sz="1800" strike="sngStrike" dirty="0" smtClean="0">
                <a:solidFill>
                  <a:schemeClr val="bg1">
                    <a:lumMod val="75000"/>
                  </a:schemeClr>
                </a:solidFill>
              </a:rPr>
              <a:t>		</a:t>
            </a:r>
            <a:r>
              <a:rPr lang="en-US" altLang="ja-JP" sz="1800" strike="sngStrike" dirty="0">
                <a:solidFill>
                  <a:schemeClr val="bg1">
                    <a:lumMod val="75000"/>
                  </a:schemeClr>
                </a:solidFill>
              </a:rPr>
              <a:t>	</a:t>
            </a:r>
            <a:endParaRPr lang="en-US" altLang="ja-JP" sz="1800" strike="sngStrike" dirty="0" smtClean="0">
              <a:solidFill>
                <a:schemeClr val="bg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kumimoji="1" lang="en-US" altLang="ja-JP" sz="1800" strike="sngStrike" dirty="0" smtClean="0">
                <a:solidFill>
                  <a:schemeClr val="bg1">
                    <a:lumMod val="75000"/>
                  </a:schemeClr>
                </a:solidFill>
              </a:rPr>
              <a:t>5/25   </a:t>
            </a:r>
            <a:r>
              <a:rPr kumimoji="1" lang="ja-JP" altLang="en-US" sz="1800" strike="sngStrike" dirty="0" smtClean="0">
                <a:solidFill>
                  <a:schemeClr val="bg1">
                    <a:lumMod val="75000"/>
                  </a:schemeClr>
                </a:solidFill>
              </a:rPr>
              <a:t>画像領域分割　</a:t>
            </a:r>
            <a:r>
              <a:rPr kumimoji="1" lang="en-US" altLang="ja-JP" sz="1800" strike="sngStrike" dirty="0" smtClean="0">
                <a:solidFill>
                  <a:schemeClr val="bg1">
                    <a:lumMod val="75000"/>
                  </a:schemeClr>
                </a:solidFill>
              </a:rPr>
              <a:t>	: </a:t>
            </a:r>
            <a:r>
              <a:rPr kumimoji="1" lang="ja-JP" altLang="en-US" sz="1800" strike="sngStrike" dirty="0" smtClean="0">
                <a:solidFill>
                  <a:schemeClr val="bg1">
                    <a:lumMod val="75000"/>
                  </a:schemeClr>
                </a:solidFill>
              </a:rPr>
              <a:t>領域拡張法，動的輪郭モデル，グラフカット法，</a:t>
            </a:r>
            <a:r>
              <a:rPr kumimoji="1" lang="en-US" altLang="ja-JP" sz="1800" strike="sngStrike" dirty="0" smtClean="0">
                <a:solidFill>
                  <a:schemeClr val="bg1">
                    <a:lumMod val="75000"/>
                  </a:schemeClr>
                </a:solidFill>
              </a:rPr>
              <a:t>		</a:t>
            </a:r>
          </a:p>
          <a:p>
            <a:pPr marL="0" indent="0">
              <a:buNone/>
            </a:pPr>
            <a:r>
              <a:rPr lang="en-US" altLang="ja-JP" sz="1800" strike="sngStrike" dirty="0">
                <a:solidFill>
                  <a:schemeClr val="bg1">
                    <a:lumMod val="75000"/>
                  </a:schemeClr>
                </a:solidFill>
              </a:rPr>
              <a:t>6</a:t>
            </a:r>
            <a:r>
              <a:rPr lang="en-US" altLang="ja-JP" sz="1800" strike="sngStrike" dirty="0" smtClean="0">
                <a:solidFill>
                  <a:schemeClr val="bg1">
                    <a:lumMod val="75000"/>
                  </a:schemeClr>
                </a:solidFill>
              </a:rPr>
              <a:t>/01   </a:t>
            </a:r>
            <a:r>
              <a:rPr lang="ja-JP" altLang="en-US" sz="1800" b="1" strike="sngStrike" dirty="0" smtClean="0">
                <a:solidFill>
                  <a:schemeClr val="bg1">
                    <a:lumMod val="75000"/>
                  </a:schemeClr>
                </a:solidFill>
              </a:rPr>
              <a:t>前半のまとめ </a:t>
            </a:r>
            <a:r>
              <a:rPr kumimoji="1" lang="en-US" altLang="ja-JP" sz="1800" b="1" strike="sngStrike" dirty="0" smtClean="0">
                <a:solidFill>
                  <a:schemeClr val="bg1">
                    <a:lumMod val="75000"/>
                  </a:schemeClr>
                </a:solidFill>
              </a:rPr>
              <a:t>(</a:t>
            </a:r>
            <a:r>
              <a:rPr kumimoji="1" lang="ja-JP" altLang="en-US" sz="1800" b="1" strike="sngStrike" dirty="0" smtClean="0">
                <a:solidFill>
                  <a:schemeClr val="bg1">
                    <a:lumMod val="75000"/>
                  </a:schemeClr>
                </a:solidFill>
              </a:rPr>
              <a:t>約</a:t>
            </a:r>
            <a:r>
              <a:rPr kumimoji="1" lang="en-US" altLang="ja-JP" sz="1800" b="1" strike="sngStrike" dirty="0" smtClean="0">
                <a:solidFill>
                  <a:schemeClr val="bg1">
                    <a:lumMod val="75000"/>
                  </a:schemeClr>
                </a:solidFill>
              </a:rPr>
              <a:t>30</a:t>
            </a:r>
            <a:r>
              <a:rPr kumimoji="1" lang="ja-JP" altLang="en-US" sz="1800" b="1" strike="sngStrike" dirty="0" smtClean="0">
                <a:solidFill>
                  <a:schemeClr val="bg1">
                    <a:lumMod val="75000"/>
                  </a:schemeClr>
                </a:solidFill>
              </a:rPr>
              <a:t>分</a:t>
            </a:r>
            <a:r>
              <a:rPr kumimoji="1" lang="en-US" altLang="ja-JP" sz="1800" b="1" strike="sngStrike" dirty="0" smtClean="0">
                <a:solidFill>
                  <a:schemeClr val="bg1">
                    <a:lumMod val="75000"/>
                  </a:schemeClr>
                </a:solidFill>
              </a:rPr>
              <a:t>)</a:t>
            </a:r>
            <a:r>
              <a:rPr kumimoji="1" lang="ja-JP" altLang="en-US" sz="1800" b="1" strike="sngStrike" dirty="0" smtClean="0">
                <a:solidFill>
                  <a:schemeClr val="bg1">
                    <a:lumMod val="75000"/>
                  </a:schemeClr>
                </a:solidFill>
              </a:rPr>
              <a:t>と中間試験（約</a:t>
            </a:r>
            <a:r>
              <a:rPr lang="en-US" altLang="ja-JP" sz="1800" b="1" strike="sngStrike" dirty="0">
                <a:solidFill>
                  <a:schemeClr val="bg1">
                    <a:lumMod val="75000"/>
                  </a:schemeClr>
                </a:solidFill>
              </a:rPr>
              <a:t>7</a:t>
            </a:r>
            <a:r>
              <a:rPr kumimoji="1" lang="en-US" altLang="ja-JP" sz="1800" b="1" strike="sngStrike" dirty="0" smtClean="0">
                <a:solidFill>
                  <a:schemeClr val="bg1">
                    <a:lumMod val="75000"/>
                  </a:schemeClr>
                </a:solidFill>
              </a:rPr>
              <a:t>0</a:t>
            </a:r>
            <a:r>
              <a:rPr kumimoji="1" lang="ja-JP" altLang="en-US" sz="1800" b="1" strike="sngStrike" dirty="0" smtClean="0">
                <a:solidFill>
                  <a:schemeClr val="bg1">
                    <a:lumMod val="75000"/>
                  </a:schemeClr>
                </a:solidFill>
              </a:rPr>
              <a:t>分）</a:t>
            </a:r>
            <a:endParaRPr lang="en-US" altLang="ja-JP" sz="1800" strike="sngStrike" dirty="0" smtClean="0">
              <a:solidFill>
                <a:schemeClr val="bg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altLang="ja-JP" sz="1800" strike="sngStrike" dirty="0" smtClean="0">
                <a:solidFill>
                  <a:schemeClr val="bg1">
                    <a:lumMod val="75000"/>
                  </a:schemeClr>
                </a:solidFill>
              </a:rPr>
              <a:t>6/08   </a:t>
            </a:r>
            <a:r>
              <a:rPr lang="ja-JP" altLang="en-US" sz="1800" strike="sngStrike" dirty="0" smtClean="0">
                <a:solidFill>
                  <a:schemeClr val="bg1">
                    <a:lumMod val="75000"/>
                  </a:schemeClr>
                </a:solidFill>
              </a:rPr>
              <a:t>特徴</a:t>
            </a:r>
            <a:r>
              <a:rPr lang="ja-JP" altLang="en-US" sz="1800" strike="sngStrike" dirty="0">
                <a:solidFill>
                  <a:schemeClr val="bg1">
                    <a:lumMod val="75000"/>
                  </a:schemeClr>
                </a:solidFill>
              </a:rPr>
              <a:t>検出</a:t>
            </a:r>
            <a:r>
              <a:rPr lang="en-US" altLang="ja-JP" sz="1800" strike="sngStrike" dirty="0" smtClean="0">
                <a:solidFill>
                  <a:schemeClr val="bg1">
                    <a:lumMod val="75000"/>
                  </a:schemeClr>
                </a:solidFill>
              </a:rPr>
              <a:t>1 	: </a:t>
            </a:r>
            <a:r>
              <a:rPr lang="ja-JP" altLang="en-US" sz="1800" strike="sngStrike" dirty="0" smtClean="0">
                <a:solidFill>
                  <a:schemeClr val="bg1">
                    <a:lumMod val="75000"/>
                  </a:schemeClr>
                </a:solidFill>
              </a:rPr>
              <a:t>テンプレートマッチング、コーナー・エッジ検出 </a:t>
            </a:r>
            <a:r>
              <a:rPr lang="en-US" altLang="ja-JP" sz="1800" strike="sngStrike" dirty="0" smtClean="0">
                <a:solidFill>
                  <a:schemeClr val="bg1">
                    <a:lumMod val="75000"/>
                  </a:schemeClr>
                </a:solidFill>
              </a:rPr>
              <a:t>			</a:t>
            </a:r>
          </a:p>
          <a:p>
            <a:pPr marL="0" indent="0">
              <a:buNone/>
            </a:pPr>
            <a:r>
              <a:rPr lang="en-US" altLang="ja-JP" sz="1800" strike="sngStrike" dirty="0" smtClean="0">
                <a:solidFill>
                  <a:schemeClr val="bg1">
                    <a:lumMod val="75000"/>
                  </a:schemeClr>
                </a:solidFill>
              </a:rPr>
              <a:t>6/15   </a:t>
            </a:r>
            <a:r>
              <a:rPr lang="ja-JP" altLang="en-US" sz="1800" strike="sngStrike" dirty="0" smtClean="0">
                <a:solidFill>
                  <a:schemeClr val="bg1">
                    <a:lumMod val="75000"/>
                  </a:schemeClr>
                </a:solidFill>
              </a:rPr>
              <a:t>特徴検出</a:t>
            </a:r>
            <a:r>
              <a:rPr lang="en-US" altLang="ja-JP" sz="1800" strike="sngStrike" dirty="0" smtClean="0">
                <a:solidFill>
                  <a:schemeClr val="bg1">
                    <a:lumMod val="75000"/>
                  </a:schemeClr>
                </a:solidFill>
              </a:rPr>
              <a:t>2 	: </a:t>
            </a:r>
            <a:r>
              <a:rPr lang="en-US" altLang="ja-JP" sz="1800" strike="sngStrike" dirty="0" err="1" smtClean="0">
                <a:solidFill>
                  <a:schemeClr val="bg1">
                    <a:lumMod val="75000"/>
                  </a:schemeClr>
                </a:solidFill>
              </a:rPr>
              <a:t>DoG</a:t>
            </a:r>
            <a:r>
              <a:rPr lang="ja-JP" altLang="en-US" sz="1800" strike="sngStrike" dirty="0" err="1" smtClean="0">
                <a:solidFill>
                  <a:schemeClr val="bg1">
                    <a:lumMod val="75000"/>
                  </a:schemeClr>
                </a:solidFill>
              </a:rPr>
              <a:t>、</a:t>
            </a:r>
            <a:r>
              <a:rPr lang="en-US" altLang="ja-JP" sz="1800" strike="sngStrike" dirty="0" smtClean="0">
                <a:solidFill>
                  <a:schemeClr val="bg1">
                    <a:lumMod val="75000"/>
                  </a:schemeClr>
                </a:solidFill>
              </a:rPr>
              <a:t>SIFT</a:t>
            </a:r>
            <a:r>
              <a:rPr lang="ja-JP" altLang="en-US" sz="1800" strike="sngStrike" dirty="0" smtClean="0">
                <a:solidFill>
                  <a:schemeClr val="bg1">
                    <a:lumMod val="75000"/>
                  </a:schemeClr>
                </a:solidFill>
              </a:rPr>
              <a:t>特徴量、</a:t>
            </a:r>
            <a:r>
              <a:rPr lang="en-US" altLang="ja-JP" sz="1800" strike="sngStrike" dirty="0" smtClean="0">
                <a:solidFill>
                  <a:schemeClr val="bg1">
                    <a:lumMod val="75000"/>
                  </a:schemeClr>
                </a:solidFill>
              </a:rPr>
              <a:t>Hough</a:t>
            </a:r>
            <a:r>
              <a:rPr lang="ja-JP" altLang="en-US" sz="1800" strike="sngStrike" dirty="0" smtClean="0">
                <a:solidFill>
                  <a:schemeClr val="bg1">
                    <a:lumMod val="75000"/>
                  </a:schemeClr>
                </a:solidFill>
              </a:rPr>
              <a:t>変換</a:t>
            </a:r>
            <a:r>
              <a:rPr lang="en-US" altLang="ja-JP" sz="1800" strike="sngStrike" dirty="0" smtClean="0">
                <a:solidFill>
                  <a:schemeClr val="bg1">
                    <a:lumMod val="75000"/>
                  </a:schemeClr>
                </a:solidFill>
              </a:rPr>
              <a:t>		</a:t>
            </a:r>
          </a:p>
          <a:p>
            <a:pPr marL="0" indent="0">
              <a:buNone/>
            </a:pPr>
            <a:r>
              <a:rPr lang="en-US" altLang="ja-JP" sz="1800" dirty="0" smtClean="0"/>
              <a:t>6/22   </a:t>
            </a:r>
            <a:r>
              <a:rPr lang="ja-JP" altLang="en-US" sz="1800" dirty="0" smtClean="0"/>
              <a:t>画像認識</a:t>
            </a:r>
            <a:r>
              <a:rPr lang="en-US" altLang="ja-JP" sz="1800" dirty="0"/>
              <a:t>1</a:t>
            </a:r>
            <a:r>
              <a:rPr lang="ja-JP" altLang="en-US" sz="1800" dirty="0" smtClean="0"/>
              <a:t> </a:t>
            </a:r>
            <a:r>
              <a:rPr lang="en-US" altLang="ja-JP" sz="1800" dirty="0" smtClean="0"/>
              <a:t>	: </a:t>
            </a:r>
            <a:r>
              <a:rPr lang="ja-JP" altLang="en-US" sz="1800" dirty="0" smtClean="0"/>
              <a:t>パターン認識概論，サポートベクタマシン</a:t>
            </a:r>
            <a:r>
              <a:rPr lang="en-US" altLang="ja-JP" sz="1800" dirty="0" smtClean="0"/>
              <a:t>			</a:t>
            </a:r>
          </a:p>
          <a:p>
            <a:pPr marL="0" indent="0">
              <a:buNone/>
            </a:pPr>
            <a:r>
              <a:rPr lang="en-US" altLang="ja-JP" sz="1800" dirty="0" smtClean="0"/>
              <a:t>6/29   </a:t>
            </a:r>
            <a:r>
              <a:rPr lang="ja-JP" altLang="en-US" sz="1800" dirty="0" smtClean="0"/>
              <a:t>画像認識</a:t>
            </a:r>
            <a:r>
              <a:rPr lang="en-US" altLang="ja-JP" sz="1800" dirty="0"/>
              <a:t>2</a:t>
            </a:r>
            <a:r>
              <a:rPr lang="en-US" altLang="ja-JP" sz="1800" dirty="0" smtClean="0"/>
              <a:t> 	: </a:t>
            </a:r>
            <a:r>
              <a:rPr lang="ja-JP" altLang="en-US" sz="1800" dirty="0" smtClean="0"/>
              <a:t>ニューラルネットワーク、深層学習</a:t>
            </a:r>
            <a:r>
              <a:rPr lang="en-US" altLang="ja-JP" sz="1800" dirty="0" smtClean="0"/>
              <a:t>			</a:t>
            </a:r>
          </a:p>
          <a:p>
            <a:pPr marL="0" indent="0">
              <a:buNone/>
            </a:pPr>
            <a:r>
              <a:rPr lang="en-US" altLang="ja-JP" sz="1800" dirty="0"/>
              <a:t>7/06   </a:t>
            </a:r>
            <a:r>
              <a:rPr lang="ja-JP" altLang="en-US" sz="1800" dirty="0"/>
              <a:t>画像処理演習</a:t>
            </a:r>
            <a:r>
              <a:rPr lang="en-US" altLang="ja-JP" sz="1800" dirty="0"/>
              <a:t>	: ImageJ</a:t>
            </a:r>
            <a:r>
              <a:rPr lang="ja-JP" altLang="en-US" sz="1800" dirty="0"/>
              <a:t>を使った画像処理</a:t>
            </a:r>
            <a:r>
              <a:rPr lang="en-US" altLang="ja-JP" sz="1800" dirty="0"/>
              <a:t>	</a:t>
            </a:r>
          </a:p>
          <a:p>
            <a:pPr marL="0" indent="0">
              <a:buNone/>
            </a:pPr>
            <a:r>
              <a:rPr lang="en-US" altLang="ja-JP" sz="1800" dirty="0"/>
              <a:t>7/13   </a:t>
            </a:r>
            <a:r>
              <a:rPr lang="ja-JP" altLang="en-US" sz="1800" dirty="0"/>
              <a:t>画像処理演習</a:t>
            </a:r>
            <a:r>
              <a:rPr lang="en-US" altLang="ja-JP" sz="1800" dirty="0"/>
              <a:t>	: Python</a:t>
            </a:r>
            <a:r>
              <a:rPr lang="ja-JP" altLang="en-US" sz="1800" dirty="0"/>
              <a:t>プログラミング</a:t>
            </a:r>
            <a:r>
              <a:rPr lang="en-US" altLang="ja-JP" sz="1800" dirty="0"/>
              <a:t>	</a:t>
            </a:r>
            <a:r>
              <a:rPr lang="en-US" altLang="ja-JP" sz="1800" dirty="0" smtClean="0"/>
              <a:t>		</a:t>
            </a:r>
          </a:p>
          <a:p>
            <a:pPr marL="0" indent="0">
              <a:buNone/>
            </a:pPr>
            <a:r>
              <a:rPr lang="en-US" altLang="ja-JP" sz="1800" dirty="0" smtClean="0"/>
              <a:t>7/20   </a:t>
            </a:r>
            <a:r>
              <a:rPr lang="ja-JP" altLang="en-US" sz="1800" b="1" dirty="0" smtClean="0">
                <a:solidFill>
                  <a:srgbClr val="FF0000"/>
                </a:solidFill>
              </a:rPr>
              <a:t>後半の</a:t>
            </a:r>
            <a:r>
              <a:rPr lang="ja-JP" altLang="en-US" sz="1800" b="1" dirty="0">
                <a:solidFill>
                  <a:srgbClr val="FF0000"/>
                </a:solidFill>
              </a:rPr>
              <a:t>まとめ </a:t>
            </a:r>
            <a:r>
              <a:rPr lang="en-US" altLang="ja-JP" sz="1800" b="1" dirty="0">
                <a:solidFill>
                  <a:srgbClr val="FF0000"/>
                </a:solidFill>
              </a:rPr>
              <a:t>(</a:t>
            </a:r>
            <a:r>
              <a:rPr lang="ja-JP" altLang="en-US" sz="1800" b="1" dirty="0">
                <a:solidFill>
                  <a:srgbClr val="FF0000"/>
                </a:solidFill>
              </a:rPr>
              <a:t>約</a:t>
            </a:r>
            <a:r>
              <a:rPr lang="en-US" altLang="ja-JP" sz="1800" b="1" dirty="0">
                <a:solidFill>
                  <a:srgbClr val="FF0000"/>
                </a:solidFill>
              </a:rPr>
              <a:t>30</a:t>
            </a:r>
            <a:r>
              <a:rPr lang="ja-JP" altLang="en-US" sz="1800" b="1" dirty="0">
                <a:solidFill>
                  <a:srgbClr val="FF0000"/>
                </a:solidFill>
              </a:rPr>
              <a:t>分</a:t>
            </a:r>
            <a:r>
              <a:rPr lang="en-US" altLang="ja-JP" sz="1800" b="1" dirty="0">
                <a:solidFill>
                  <a:srgbClr val="FF0000"/>
                </a:solidFill>
              </a:rPr>
              <a:t>)</a:t>
            </a:r>
            <a:r>
              <a:rPr lang="ja-JP" altLang="en-US" sz="1800" b="1" dirty="0" smtClean="0">
                <a:solidFill>
                  <a:srgbClr val="FF0000"/>
                </a:solidFill>
              </a:rPr>
              <a:t>と期末試験</a:t>
            </a:r>
            <a:r>
              <a:rPr lang="ja-JP" altLang="en-US" sz="1800" b="1" dirty="0">
                <a:solidFill>
                  <a:srgbClr val="FF0000"/>
                </a:solidFill>
              </a:rPr>
              <a:t>（約</a:t>
            </a:r>
            <a:r>
              <a:rPr lang="en-US" altLang="ja-JP" sz="1800" b="1" dirty="0">
                <a:solidFill>
                  <a:srgbClr val="FF0000"/>
                </a:solidFill>
              </a:rPr>
              <a:t>70</a:t>
            </a:r>
            <a:r>
              <a:rPr lang="ja-JP" altLang="en-US" sz="1800" b="1" dirty="0">
                <a:solidFill>
                  <a:srgbClr val="FF0000"/>
                </a:solidFill>
              </a:rPr>
              <a:t>分</a:t>
            </a:r>
            <a:r>
              <a:rPr lang="ja-JP" altLang="en-US" sz="1800" b="1" dirty="0" smtClean="0">
                <a:solidFill>
                  <a:srgbClr val="FF0000"/>
                </a:solidFill>
              </a:rPr>
              <a:t>）</a:t>
            </a:r>
            <a:endParaRPr lang="en-US" altLang="ja-JP" sz="1800" b="1" dirty="0" smtClean="0">
              <a:solidFill>
                <a:srgbClr val="FF0000"/>
              </a:solidFill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11637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タイトル 1"/>
          <p:cNvSpPr txBox="1">
            <a:spLocks/>
          </p:cNvSpPr>
          <p:nvPr/>
        </p:nvSpPr>
        <p:spPr>
          <a:xfrm>
            <a:off x="2687320" y="343665"/>
            <a:ext cx="7012940" cy="6340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pPr algn="ctr"/>
            <a:r>
              <a:rPr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クラス分類</a:t>
            </a:r>
            <a:r>
              <a:rPr lang="ja-JP" altLang="en-US" sz="32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</a:t>
            </a:r>
            <a:r>
              <a:rPr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一般的</a:t>
            </a:r>
            <a:r>
              <a:rPr lang="ja-JP" altLang="en-US" sz="32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な処理</a:t>
            </a:r>
            <a:r>
              <a:rPr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手順</a:t>
            </a:r>
          </a:p>
        </p:txBody>
      </p:sp>
      <p:sp>
        <p:nvSpPr>
          <p:cNvPr id="79" name="テキスト ボックス 78"/>
          <p:cNvSpPr txBox="1"/>
          <p:nvPr/>
        </p:nvSpPr>
        <p:spPr>
          <a:xfrm>
            <a:off x="10234838" y="2025041"/>
            <a:ext cx="17235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識別対象の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algn="ctr"/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クラス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ID</a:t>
            </a:r>
          </a:p>
        </p:txBody>
      </p:sp>
      <p:grpSp>
        <p:nvGrpSpPr>
          <p:cNvPr id="3" name="グループ化 2"/>
          <p:cNvGrpSpPr/>
          <p:nvPr/>
        </p:nvGrpSpPr>
        <p:grpSpPr>
          <a:xfrm>
            <a:off x="3138989" y="1473762"/>
            <a:ext cx="1374859" cy="1684842"/>
            <a:chOff x="3207170" y="1473762"/>
            <a:chExt cx="1374859" cy="1684842"/>
          </a:xfrm>
        </p:grpSpPr>
        <p:sp>
          <p:nvSpPr>
            <p:cNvPr id="57" name="正方形/長方形 56"/>
            <p:cNvSpPr/>
            <p:nvPr/>
          </p:nvSpPr>
          <p:spPr>
            <a:xfrm>
              <a:off x="3207170" y="2561704"/>
              <a:ext cx="1374859" cy="596900"/>
            </a:xfrm>
            <a:prstGeom prst="rect">
              <a:avLst/>
            </a:prstGeom>
            <a:solidFill>
              <a:srgbClr val="008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8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前処理</a:t>
              </a:r>
            </a:p>
          </p:txBody>
        </p:sp>
        <p:grpSp>
          <p:nvGrpSpPr>
            <p:cNvPr id="87" name="グループ化 86"/>
            <p:cNvGrpSpPr/>
            <p:nvPr/>
          </p:nvGrpSpPr>
          <p:grpSpPr>
            <a:xfrm>
              <a:off x="3483741" y="1473762"/>
              <a:ext cx="792956" cy="905528"/>
              <a:chOff x="-1150143" y="-7692"/>
              <a:chExt cx="2121694" cy="2422900"/>
            </a:xfrm>
          </p:grpSpPr>
          <p:pic>
            <p:nvPicPr>
              <p:cNvPr id="88" name="Picture 2" descr="C:\Users\takashi\Dropbox\ResearchProposal\講義img\apple2_0.835995.bmp"/>
              <p:cNvPicPr>
                <a:picLocks noChangeAspect="1" noChangeArrowheads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89" r="3420"/>
              <a:stretch/>
            </p:blipFill>
            <p:spPr bwMode="auto">
              <a:xfrm>
                <a:off x="-1150143" y="-7692"/>
                <a:ext cx="1378743" cy="1323037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9" name="Picture 4" descr="C:\Users\takashi\Dropbox\ResearchProposal\講義img\banana1_0.518607.bmp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785170" y="544041"/>
                <a:ext cx="1384607" cy="1322576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0" name="Picture 5" descr="C:\Users\takashi\Dropbox\ResearchProposal\講義img\mikan4_0.792652.bmp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908" r="4701"/>
              <a:stretch/>
            </p:blipFill>
            <p:spPr bwMode="auto">
              <a:xfrm>
                <a:off x="-414337" y="1095311"/>
                <a:ext cx="1385888" cy="1319897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5" name="グループ化 4"/>
          <p:cNvGrpSpPr/>
          <p:nvPr/>
        </p:nvGrpSpPr>
        <p:grpSpPr>
          <a:xfrm>
            <a:off x="5250274" y="1246036"/>
            <a:ext cx="1739899" cy="1912568"/>
            <a:chOff x="4985751" y="1246036"/>
            <a:chExt cx="1739899" cy="1912568"/>
          </a:xfrm>
        </p:grpSpPr>
        <p:sp>
          <p:nvSpPr>
            <p:cNvPr id="58" name="正方形/長方形 57"/>
            <p:cNvSpPr/>
            <p:nvPr/>
          </p:nvSpPr>
          <p:spPr>
            <a:xfrm>
              <a:off x="4985751" y="2561704"/>
              <a:ext cx="1739899" cy="596900"/>
            </a:xfrm>
            <a:prstGeom prst="rect">
              <a:avLst/>
            </a:prstGeom>
            <a:solidFill>
              <a:srgbClr val="008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8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特徴抽出</a:t>
              </a:r>
            </a:p>
          </p:txBody>
        </p:sp>
        <p:grpSp>
          <p:nvGrpSpPr>
            <p:cNvPr id="91" name="グループ化 90"/>
            <p:cNvGrpSpPr/>
            <p:nvPr/>
          </p:nvGrpSpPr>
          <p:grpSpPr>
            <a:xfrm>
              <a:off x="5189488" y="1246036"/>
              <a:ext cx="1332425" cy="1186052"/>
              <a:chOff x="53089" y="4594860"/>
              <a:chExt cx="3411892" cy="3169920"/>
            </a:xfrm>
          </p:grpSpPr>
          <p:grpSp>
            <p:nvGrpSpPr>
              <p:cNvPr id="92" name="グループ化 91"/>
              <p:cNvGrpSpPr/>
              <p:nvPr/>
            </p:nvGrpSpPr>
            <p:grpSpPr>
              <a:xfrm>
                <a:off x="53089" y="4594860"/>
                <a:ext cx="3411892" cy="3169920"/>
                <a:chOff x="4822723" y="3479110"/>
                <a:chExt cx="2841333" cy="2639826"/>
              </a:xfrm>
            </p:grpSpPr>
            <p:cxnSp>
              <p:nvCxnSpPr>
                <p:cNvPr id="102" name="直線矢印コネクタ 101"/>
                <p:cNvCxnSpPr/>
                <p:nvPr/>
              </p:nvCxnSpPr>
              <p:spPr>
                <a:xfrm>
                  <a:off x="4822723" y="6105524"/>
                  <a:ext cx="2841333" cy="0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" name="直線矢印コネクタ 102"/>
                <p:cNvCxnSpPr/>
                <p:nvPr/>
              </p:nvCxnSpPr>
              <p:spPr>
                <a:xfrm flipV="1">
                  <a:off x="4835628" y="3479110"/>
                  <a:ext cx="0" cy="2639826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3" name="グループ化 92"/>
              <p:cNvGrpSpPr/>
              <p:nvPr/>
            </p:nvGrpSpPr>
            <p:grpSpPr>
              <a:xfrm>
                <a:off x="375235" y="5184994"/>
                <a:ext cx="894230" cy="636748"/>
                <a:chOff x="5122287" y="3532186"/>
                <a:chExt cx="894230" cy="636748"/>
              </a:xfrm>
            </p:grpSpPr>
            <p:pic>
              <p:nvPicPr>
                <p:cNvPr id="100" name="Picture 2" descr="C:\Users\takashi\Desktop\apple1.bmp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631626" y="3834675"/>
                  <a:ext cx="384891" cy="33425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1" name="Picture 4" descr="C:\Users\takashi\Desktop\appleTrgt.bmp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122287" y="3532186"/>
                  <a:ext cx="375068" cy="33425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94" name="グループ化 93"/>
              <p:cNvGrpSpPr/>
              <p:nvPr/>
            </p:nvGrpSpPr>
            <p:grpSpPr>
              <a:xfrm>
                <a:off x="2119346" y="5124247"/>
                <a:ext cx="851679" cy="849038"/>
                <a:chOff x="7072138" y="3364759"/>
                <a:chExt cx="851679" cy="849038"/>
              </a:xfrm>
            </p:grpSpPr>
            <p:pic>
              <p:nvPicPr>
                <p:cNvPr id="98" name="Picture 10" descr="C:\Users\takashi\Desktop\mikan1.bmp"/>
                <p:cNvPicPr>
                  <a:picLocks noChangeAspect="1" noChangeArrowheads="1"/>
                </p:cNvPicPr>
                <p:nvPr/>
              </p:nvPicPr>
              <p:blipFill rotWithShape="1"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-666"/>
                <a:stretch/>
              </p:blipFill>
              <p:spPr bwMode="auto">
                <a:xfrm>
                  <a:off x="7552516" y="3851725"/>
                  <a:ext cx="371301" cy="362072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99" name="Picture 11" descr="C:\Users\takashi\Desktop\mikan2.bmp"/>
                <p:cNvPicPr>
                  <a:picLocks noChangeAspect="1" noChangeArrowheads="1"/>
                </p:cNvPicPr>
                <p:nvPr/>
              </p:nvPicPr>
              <p:blipFill rotWithShape="1"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598" r="3043"/>
                <a:stretch/>
              </p:blipFill>
              <p:spPr bwMode="auto">
                <a:xfrm>
                  <a:off x="7072138" y="3364759"/>
                  <a:ext cx="371560" cy="362074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95" name="グループ化 94"/>
              <p:cNvGrpSpPr/>
              <p:nvPr/>
            </p:nvGrpSpPr>
            <p:grpSpPr>
              <a:xfrm>
                <a:off x="1943661" y="6797579"/>
                <a:ext cx="969382" cy="585469"/>
                <a:chOff x="6919313" y="4969511"/>
                <a:chExt cx="969382" cy="585469"/>
              </a:xfrm>
            </p:grpSpPr>
            <p:pic>
              <p:nvPicPr>
                <p:cNvPr id="96" name="Picture 8" descr="C:\Users\takashi\Desktop\banana1.bmp"/>
                <p:cNvPicPr>
                  <a:picLocks noChangeAspect="1" noChangeArrowheads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919313" y="4969511"/>
                  <a:ext cx="398928" cy="38097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97" name="Picture 9" descr="C:\Users\takashi\Desktop\banana2.bmp"/>
                <p:cNvPicPr>
                  <a:picLocks noChangeAspect="1" noChangeArrowheads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74020" y="5174001"/>
                  <a:ext cx="414675" cy="38097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</p:grpSp>
      <p:grpSp>
        <p:nvGrpSpPr>
          <p:cNvPr id="6" name="グループ化 5"/>
          <p:cNvGrpSpPr/>
          <p:nvPr/>
        </p:nvGrpSpPr>
        <p:grpSpPr>
          <a:xfrm>
            <a:off x="7726599" y="1246036"/>
            <a:ext cx="1775459" cy="1912568"/>
            <a:chOff x="7248547" y="1246036"/>
            <a:chExt cx="1775459" cy="1912568"/>
          </a:xfrm>
        </p:grpSpPr>
        <p:sp>
          <p:nvSpPr>
            <p:cNvPr id="59" name="正方形/長方形 58"/>
            <p:cNvSpPr/>
            <p:nvPr/>
          </p:nvSpPr>
          <p:spPr>
            <a:xfrm>
              <a:off x="7248547" y="2561704"/>
              <a:ext cx="1775459" cy="596900"/>
            </a:xfrm>
            <a:prstGeom prst="rect">
              <a:avLst/>
            </a:prstGeom>
            <a:solidFill>
              <a:srgbClr val="008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クラス分類</a:t>
              </a:r>
            </a:p>
          </p:txBody>
        </p:sp>
        <p:grpSp>
          <p:nvGrpSpPr>
            <p:cNvPr id="104" name="グループ化 103"/>
            <p:cNvGrpSpPr/>
            <p:nvPr/>
          </p:nvGrpSpPr>
          <p:grpSpPr>
            <a:xfrm>
              <a:off x="7496838" y="1246036"/>
              <a:ext cx="1332425" cy="1186052"/>
              <a:chOff x="53089" y="4594860"/>
              <a:chExt cx="3411892" cy="3169920"/>
            </a:xfrm>
          </p:grpSpPr>
          <p:grpSp>
            <p:nvGrpSpPr>
              <p:cNvPr id="105" name="グループ化 104"/>
              <p:cNvGrpSpPr/>
              <p:nvPr/>
            </p:nvGrpSpPr>
            <p:grpSpPr>
              <a:xfrm>
                <a:off x="53089" y="4594860"/>
                <a:ext cx="3411892" cy="3169920"/>
                <a:chOff x="4822723" y="3479110"/>
                <a:chExt cx="2841333" cy="2639826"/>
              </a:xfrm>
            </p:grpSpPr>
            <p:cxnSp>
              <p:nvCxnSpPr>
                <p:cNvPr id="115" name="直線矢印コネクタ 114"/>
                <p:cNvCxnSpPr/>
                <p:nvPr/>
              </p:nvCxnSpPr>
              <p:spPr>
                <a:xfrm>
                  <a:off x="4822723" y="6105524"/>
                  <a:ext cx="2841333" cy="0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6" name="直線矢印コネクタ 115"/>
                <p:cNvCxnSpPr/>
                <p:nvPr/>
              </p:nvCxnSpPr>
              <p:spPr>
                <a:xfrm flipV="1">
                  <a:off x="4835628" y="3479110"/>
                  <a:ext cx="0" cy="2639826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6" name="グループ化 105"/>
              <p:cNvGrpSpPr/>
              <p:nvPr/>
            </p:nvGrpSpPr>
            <p:grpSpPr>
              <a:xfrm>
                <a:off x="375235" y="5184994"/>
                <a:ext cx="881504" cy="636748"/>
                <a:chOff x="5122287" y="3532186"/>
                <a:chExt cx="881504" cy="636748"/>
              </a:xfrm>
            </p:grpSpPr>
            <p:pic>
              <p:nvPicPr>
                <p:cNvPr id="113" name="Picture 2" descr="C:\Users\takashi\Desktop\apple1.bmp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618900" y="3834675"/>
                  <a:ext cx="384891" cy="33425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4" name="Picture 4" descr="C:\Users\takashi\Desktop\appleTrgt.bmp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122287" y="3532186"/>
                  <a:ext cx="375068" cy="33425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107" name="グループ化 106"/>
              <p:cNvGrpSpPr/>
              <p:nvPr/>
            </p:nvGrpSpPr>
            <p:grpSpPr>
              <a:xfrm>
                <a:off x="2119346" y="5124247"/>
                <a:ext cx="851679" cy="849038"/>
                <a:chOff x="7072138" y="3364759"/>
                <a:chExt cx="851679" cy="849038"/>
              </a:xfrm>
            </p:grpSpPr>
            <p:pic>
              <p:nvPicPr>
                <p:cNvPr id="111" name="Picture 10" descr="C:\Users\takashi\Desktop\mikan1.bmp"/>
                <p:cNvPicPr>
                  <a:picLocks noChangeAspect="1" noChangeArrowheads="1"/>
                </p:cNvPicPr>
                <p:nvPr/>
              </p:nvPicPr>
              <p:blipFill rotWithShape="1"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-666"/>
                <a:stretch/>
              </p:blipFill>
              <p:spPr bwMode="auto">
                <a:xfrm>
                  <a:off x="7552516" y="3851725"/>
                  <a:ext cx="371301" cy="362072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2" name="Picture 11" descr="C:\Users\takashi\Desktop\mikan2.bmp"/>
                <p:cNvPicPr>
                  <a:picLocks noChangeAspect="1" noChangeArrowheads="1"/>
                </p:cNvPicPr>
                <p:nvPr/>
              </p:nvPicPr>
              <p:blipFill rotWithShape="1"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598" r="3043"/>
                <a:stretch/>
              </p:blipFill>
              <p:spPr bwMode="auto">
                <a:xfrm>
                  <a:off x="7072138" y="3364759"/>
                  <a:ext cx="371560" cy="362074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108" name="グループ化 107"/>
              <p:cNvGrpSpPr/>
              <p:nvPr/>
            </p:nvGrpSpPr>
            <p:grpSpPr>
              <a:xfrm>
                <a:off x="1943661" y="6797579"/>
                <a:ext cx="969382" cy="585469"/>
                <a:chOff x="6919313" y="4969511"/>
                <a:chExt cx="969382" cy="585469"/>
              </a:xfrm>
            </p:grpSpPr>
            <p:pic>
              <p:nvPicPr>
                <p:cNvPr id="109" name="Picture 8" descr="C:\Users\takashi\Desktop\banana1.bmp"/>
                <p:cNvPicPr>
                  <a:picLocks noChangeAspect="1" noChangeArrowheads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919313" y="4969511"/>
                  <a:ext cx="398928" cy="38097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0" name="Picture 9" descr="C:\Users\takashi\Desktop\banana2.bmp"/>
                <p:cNvPicPr>
                  <a:picLocks noChangeAspect="1" noChangeArrowheads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74020" y="5174001"/>
                  <a:ext cx="414675" cy="38097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cxnSp>
          <p:nvCxnSpPr>
            <p:cNvPr id="117" name="直線コネクタ 116"/>
            <p:cNvCxnSpPr/>
            <p:nvPr/>
          </p:nvCxnSpPr>
          <p:spPr>
            <a:xfrm flipH="1" flipV="1">
              <a:off x="8024192" y="1280160"/>
              <a:ext cx="129209" cy="56653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直線コネクタ 117"/>
            <p:cNvCxnSpPr/>
            <p:nvPr/>
          </p:nvCxnSpPr>
          <p:spPr>
            <a:xfrm>
              <a:off x="8158371" y="1851661"/>
              <a:ext cx="626165" cy="12920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直線コネクタ 118"/>
            <p:cNvCxnSpPr/>
            <p:nvPr/>
          </p:nvCxnSpPr>
          <p:spPr>
            <a:xfrm flipH="1">
              <a:off x="7537174" y="1851661"/>
              <a:ext cx="611256" cy="45223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グループ化 7"/>
          <p:cNvGrpSpPr/>
          <p:nvPr/>
        </p:nvGrpSpPr>
        <p:grpSpPr>
          <a:xfrm>
            <a:off x="664854" y="1299878"/>
            <a:ext cx="1737709" cy="2099204"/>
            <a:chOff x="664854" y="1299878"/>
            <a:chExt cx="1737709" cy="2099204"/>
          </a:xfrm>
        </p:grpSpPr>
        <p:grpSp>
          <p:nvGrpSpPr>
            <p:cNvPr id="4" name="グループ化 3"/>
            <p:cNvGrpSpPr/>
            <p:nvPr/>
          </p:nvGrpSpPr>
          <p:grpSpPr>
            <a:xfrm>
              <a:off x="664854" y="1299878"/>
              <a:ext cx="1737709" cy="1019704"/>
              <a:chOff x="664854" y="1299878"/>
              <a:chExt cx="1737709" cy="1019704"/>
            </a:xfrm>
          </p:grpSpPr>
          <p:sp>
            <p:nvSpPr>
              <p:cNvPr id="77" name="テキスト ボックス 76"/>
              <p:cNvSpPr txBox="1"/>
              <p:nvPr/>
            </p:nvSpPr>
            <p:spPr>
              <a:xfrm>
                <a:off x="679014" y="1857917"/>
                <a:ext cx="172354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正解画像群</a:t>
                </a:r>
                <a:endParaRPr lang="en-US" altLang="ja-JP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grpSp>
            <p:nvGrpSpPr>
              <p:cNvPr id="83" name="グループ化 82"/>
              <p:cNvGrpSpPr/>
              <p:nvPr/>
            </p:nvGrpSpPr>
            <p:grpSpPr>
              <a:xfrm>
                <a:off x="664854" y="1299878"/>
                <a:ext cx="1726471" cy="472076"/>
                <a:chOff x="-3038147" y="205873"/>
                <a:chExt cx="4865919" cy="1330508"/>
              </a:xfrm>
            </p:grpSpPr>
            <p:pic>
              <p:nvPicPr>
                <p:cNvPr id="84" name="Picture 3" descr="C:\Users\takashi\Desktop\apple2.bmp"/>
                <p:cNvPicPr>
                  <a:picLocks noChangeAspect="1" noChangeArrowheads="1"/>
                </p:cNvPicPr>
                <p:nvPr/>
              </p:nvPicPr>
              <p:blipFill rotWithShape="1"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7642"/>
                <a:stretch/>
              </p:blipFill>
              <p:spPr bwMode="auto">
                <a:xfrm>
                  <a:off x="-3038147" y="205873"/>
                  <a:ext cx="1370871" cy="1330508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85" name="Picture 8" descr="C:\Users\takashi\Desktop\banana1.bmp"/>
                <p:cNvPicPr>
                  <a:picLocks noChangeAspect="1" noChangeArrowheads="1"/>
                </p:cNvPicPr>
                <p:nvPr/>
              </p:nvPicPr>
              <p:blipFill rotWithShape="1">
                <a:blip r:embed="rId1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1602"/>
                <a:stretch/>
              </p:blipFill>
              <p:spPr bwMode="auto">
                <a:xfrm>
                  <a:off x="-1289191" y="205873"/>
                  <a:ext cx="1370871" cy="1330508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86" name="Picture 13" descr="C:\Users\takashi\Desktop\mikantest.bmp"/>
                <p:cNvPicPr>
                  <a:picLocks noChangeAspect="1" noChangeArrowheads="1"/>
                </p:cNvPicPr>
                <p:nvPr/>
              </p:nvPicPr>
              <p:blipFill rotWithShape="1"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419" r="5063"/>
                <a:stretch/>
              </p:blipFill>
              <p:spPr bwMode="auto">
                <a:xfrm>
                  <a:off x="459765" y="205873"/>
                  <a:ext cx="1368007" cy="1330508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sp>
          <p:nvSpPr>
            <p:cNvPr id="55" name="テキスト ボックス 54"/>
            <p:cNvSpPr txBox="1"/>
            <p:nvPr/>
          </p:nvSpPr>
          <p:spPr>
            <a:xfrm>
              <a:off x="921805" y="2937417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ja-JP" altLang="en-US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識別</a:t>
              </a:r>
              <a:r>
                <a:rPr lang="ja-JP" altLang="en-US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対象</a:t>
              </a:r>
              <a:endParaRPr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pic>
          <p:nvPicPr>
            <p:cNvPr id="62" name="Picture 5" descr="C:\Users\takashi\Desktop\apple3.bmp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10459" y="2430740"/>
              <a:ext cx="594541" cy="5054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4" name="右矢印 63"/>
          <p:cNvSpPr/>
          <p:nvPr/>
        </p:nvSpPr>
        <p:spPr>
          <a:xfrm>
            <a:off x="2554527" y="2089280"/>
            <a:ext cx="493474" cy="501520"/>
          </a:xfrm>
          <a:prstGeom prst="rightArrow">
            <a:avLst>
              <a:gd name="adj1" fmla="val 50000"/>
              <a:gd name="adj2" fmla="val 612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5" name="右矢印 64"/>
          <p:cNvSpPr/>
          <p:nvPr/>
        </p:nvSpPr>
        <p:spPr>
          <a:xfrm>
            <a:off x="4599227" y="2089280"/>
            <a:ext cx="493474" cy="501520"/>
          </a:xfrm>
          <a:prstGeom prst="rightArrow">
            <a:avLst>
              <a:gd name="adj1" fmla="val 50000"/>
              <a:gd name="adj2" fmla="val 612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6" name="右矢印 65"/>
          <p:cNvSpPr/>
          <p:nvPr/>
        </p:nvSpPr>
        <p:spPr>
          <a:xfrm>
            <a:off x="7177327" y="2089280"/>
            <a:ext cx="493474" cy="501520"/>
          </a:xfrm>
          <a:prstGeom prst="rightArrow">
            <a:avLst>
              <a:gd name="adj1" fmla="val 50000"/>
              <a:gd name="adj2" fmla="val 612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7" name="右矢印 66"/>
          <p:cNvSpPr/>
          <p:nvPr/>
        </p:nvSpPr>
        <p:spPr>
          <a:xfrm>
            <a:off x="9679227" y="2089280"/>
            <a:ext cx="493474" cy="501520"/>
          </a:xfrm>
          <a:prstGeom prst="rightArrow">
            <a:avLst>
              <a:gd name="adj1" fmla="val 50000"/>
              <a:gd name="adj2" fmla="val 612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20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49641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タイトル 1"/>
          <p:cNvSpPr txBox="1">
            <a:spLocks/>
          </p:cNvSpPr>
          <p:nvPr/>
        </p:nvSpPr>
        <p:spPr>
          <a:xfrm>
            <a:off x="2687320" y="343665"/>
            <a:ext cx="7012940" cy="6340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pPr algn="ctr"/>
            <a:r>
              <a:rPr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クラス分類</a:t>
            </a:r>
            <a:r>
              <a:rPr lang="ja-JP" altLang="en-US" sz="32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</a:t>
            </a:r>
            <a:r>
              <a:rPr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一般的</a:t>
            </a:r>
            <a:r>
              <a:rPr lang="ja-JP" altLang="en-US" sz="32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な処理</a:t>
            </a:r>
            <a:r>
              <a:rPr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手順</a:t>
            </a:r>
          </a:p>
        </p:txBody>
      </p:sp>
      <p:sp>
        <p:nvSpPr>
          <p:cNvPr id="79" name="テキスト ボックス 78"/>
          <p:cNvSpPr txBox="1"/>
          <p:nvPr/>
        </p:nvSpPr>
        <p:spPr>
          <a:xfrm>
            <a:off x="10234838" y="2025041"/>
            <a:ext cx="17235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識別対象の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algn="ctr"/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クラス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ID</a:t>
            </a:r>
          </a:p>
        </p:txBody>
      </p:sp>
      <p:grpSp>
        <p:nvGrpSpPr>
          <p:cNvPr id="3" name="グループ化 2"/>
          <p:cNvGrpSpPr/>
          <p:nvPr/>
        </p:nvGrpSpPr>
        <p:grpSpPr>
          <a:xfrm>
            <a:off x="3138989" y="1473762"/>
            <a:ext cx="1374859" cy="1684842"/>
            <a:chOff x="3207170" y="1473762"/>
            <a:chExt cx="1374859" cy="1684842"/>
          </a:xfrm>
        </p:grpSpPr>
        <p:sp>
          <p:nvSpPr>
            <p:cNvPr id="57" name="正方形/長方形 56"/>
            <p:cNvSpPr/>
            <p:nvPr/>
          </p:nvSpPr>
          <p:spPr>
            <a:xfrm>
              <a:off x="3207170" y="2561704"/>
              <a:ext cx="1374859" cy="596900"/>
            </a:xfrm>
            <a:prstGeom prst="rect">
              <a:avLst/>
            </a:prstGeom>
            <a:solidFill>
              <a:srgbClr val="008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8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前処理</a:t>
              </a:r>
            </a:p>
          </p:txBody>
        </p:sp>
        <p:grpSp>
          <p:nvGrpSpPr>
            <p:cNvPr id="87" name="グループ化 86"/>
            <p:cNvGrpSpPr/>
            <p:nvPr/>
          </p:nvGrpSpPr>
          <p:grpSpPr>
            <a:xfrm>
              <a:off x="3483741" y="1473762"/>
              <a:ext cx="792956" cy="905528"/>
              <a:chOff x="-1150143" y="-7692"/>
              <a:chExt cx="2121694" cy="2422900"/>
            </a:xfrm>
          </p:grpSpPr>
          <p:pic>
            <p:nvPicPr>
              <p:cNvPr id="88" name="Picture 2" descr="C:\Users\takashi\Dropbox\ResearchProposal\講義img\apple2_0.835995.bmp"/>
              <p:cNvPicPr>
                <a:picLocks noChangeAspect="1" noChangeArrowheads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89" r="3420"/>
              <a:stretch/>
            </p:blipFill>
            <p:spPr bwMode="auto">
              <a:xfrm>
                <a:off x="-1150143" y="-7692"/>
                <a:ext cx="1378743" cy="1323037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9" name="Picture 4" descr="C:\Users\takashi\Dropbox\ResearchProposal\講義img\banana1_0.518607.bmp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785170" y="544041"/>
                <a:ext cx="1384607" cy="1322576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0" name="Picture 5" descr="C:\Users\takashi\Dropbox\ResearchProposal\講義img\mikan4_0.792652.bmp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908" r="4701"/>
              <a:stretch/>
            </p:blipFill>
            <p:spPr bwMode="auto">
              <a:xfrm>
                <a:off x="-414337" y="1095311"/>
                <a:ext cx="1385888" cy="1319897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5" name="グループ化 4"/>
          <p:cNvGrpSpPr/>
          <p:nvPr/>
        </p:nvGrpSpPr>
        <p:grpSpPr>
          <a:xfrm>
            <a:off x="5250274" y="1246036"/>
            <a:ext cx="1739899" cy="1912568"/>
            <a:chOff x="4985751" y="1246036"/>
            <a:chExt cx="1739899" cy="1912568"/>
          </a:xfrm>
        </p:grpSpPr>
        <p:sp>
          <p:nvSpPr>
            <p:cNvPr id="58" name="正方形/長方形 57"/>
            <p:cNvSpPr/>
            <p:nvPr/>
          </p:nvSpPr>
          <p:spPr>
            <a:xfrm>
              <a:off x="4985751" y="2561704"/>
              <a:ext cx="1739899" cy="596900"/>
            </a:xfrm>
            <a:prstGeom prst="rect">
              <a:avLst/>
            </a:prstGeom>
            <a:solidFill>
              <a:srgbClr val="008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8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特徴抽出</a:t>
              </a:r>
            </a:p>
          </p:txBody>
        </p:sp>
        <p:grpSp>
          <p:nvGrpSpPr>
            <p:cNvPr id="91" name="グループ化 90"/>
            <p:cNvGrpSpPr/>
            <p:nvPr/>
          </p:nvGrpSpPr>
          <p:grpSpPr>
            <a:xfrm>
              <a:off x="5189488" y="1246036"/>
              <a:ext cx="1332425" cy="1186052"/>
              <a:chOff x="53089" y="4594860"/>
              <a:chExt cx="3411892" cy="3169920"/>
            </a:xfrm>
          </p:grpSpPr>
          <p:grpSp>
            <p:nvGrpSpPr>
              <p:cNvPr id="92" name="グループ化 91"/>
              <p:cNvGrpSpPr/>
              <p:nvPr/>
            </p:nvGrpSpPr>
            <p:grpSpPr>
              <a:xfrm>
                <a:off x="53089" y="4594860"/>
                <a:ext cx="3411892" cy="3169920"/>
                <a:chOff x="4822723" y="3479110"/>
                <a:chExt cx="2841333" cy="2639826"/>
              </a:xfrm>
            </p:grpSpPr>
            <p:cxnSp>
              <p:nvCxnSpPr>
                <p:cNvPr id="102" name="直線矢印コネクタ 101"/>
                <p:cNvCxnSpPr/>
                <p:nvPr/>
              </p:nvCxnSpPr>
              <p:spPr>
                <a:xfrm>
                  <a:off x="4822723" y="6105524"/>
                  <a:ext cx="2841333" cy="0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" name="直線矢印コネクタ 102"/>
                <p:cNvCxnSpPr/>
                <p:nvPr/>
              </p:nvCxnSpPr>
              <p:spPr>
                <a:xfrm flipV="1">
                  <a:off x="4835628" y="3479110"/>
                  <a:ext cx="0" cy="2639826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3" name="グループ化 92"/>
              <p:cNvGrpSpPr/>
              <p:nvPr/>
            </p:nvGrpSpPr>
            <p:grpSpPr>
              <a:xfrm>
                <a:off x="375235" y="5184994"/>
                <a:ext cx="894230" cy="636748"/>
                <a:chOff x="5122287" y="3532186"/>
                <a:chExt cx="894230" cy="636748"/>
              </a:xfrm>
            </p:grpSpPr>
            <p:pic>
              <p:nvPicPr>
                <p:cNvPr id="100" name="Picture 2" descr="C:\Users\takashi\Desktop\apple1.bmp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631626" y="3834675"/>
                  <a:ext cx="384891" cy="33425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1" name="Picture 4" descr="C:\Users\takashi\Desktop\appleTrgt.bmp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122287" y="3532186"/>
                  <a:ext cx="375068" cy="33425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94" name="グループ化 93"/>
              <p:cNvGrpSpPr/>
              <p:nvPr/>
            </p:nvGrpSpPr>
            <p:grpSpPr>
              <a:xfrm>
                <a:off x="2119346" y="5124247"/>
                <a:ext cx="851679" cy="849038"/>
                <a:chOff x="7072138" y="3364759"/>
                <a:chExt cx="851679" cy="849038"/>
              </a:xfrm>
            </p:grpSpPr>
            <p:pic>
              <p:nvPicPr>
                <p:cNvPr id="98" name="Picture 10" descr="C:\Users\takashi\Desktop\mikan1.bmp"/>
                <p:cNvPicPr>
                  <a:picLocks noChangeAspect="1" noChangeArrowheads="1"/>
                </p:cNvPicPr>
                <p:nvPr/>
              </p:nvPicPr>
              <p:blipFill rotWithShape="1"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-666"/>
                <a:stretch/>
              </p:blipFill>
              <p:spPr bwMode="auto">
                <a:xfrm>
                  <a:off x="7552516" y="3851725"/>
                  <a:ext cx="371301" cy="362072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99" name="Picture 11" descr="C:\Users\takashi\Desktop\mikan2.bmp"/>
                <p:cNvPicPr>
                  <a:picLocks noChangeAspect="1" noChangeArrowheads="1"/>
                </p:cNvPicPr>
                <p:nvPr/>
              </p:nvPicPr>
              <p:blipFill rotWithShape="1"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598" r="3043"/>
                <a:stretch/>
              </p:blipFill>
              <p:spPr bwMode="auto">
                <a:xfrm>
                  <a:off x="7072138" y="3364759"/>
                  <a:ext cx="371560" cy="362074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95" name="グループ化 94"/>
              <p:cNvGrpSpPr/>
              <p:nvPr/>
            </p:nvGrpSpPr>
            <p:grpSpPr>
              <a:xfrm>
                <a:off x="1943661" y="6797579"/>
                <a:ext cx="969382" cy="585469"/>
                <a:chOff x="6919313" y="4969511"/>
                <a:chExt cx="969382" cy="585469"/>
              </a:xfrm>
            </p:grpSpPr>
            <p:pic>
              <p:nvPicPr>
                <p:cNvPr id="96" name="Picture 8" descr="C:\Users\takashi\Desktop\banana1.bmp"/>
                <p:cNvPicPr>
                  <a:picLocks noChangeAspect="1" noChangeArrowheads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919313" y="4969511"/>
                  <a:ext cx="398928" cy="38097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97" name="Picture 9" descr="C:\Users\takashi\Desktop\banana2.bmp"/>
                <p:cNvPicPr>
                  <a:picLocks noChangeAspect="1" noChangeArrowheads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74020" y="5174001"/>
                  <a:ext cx="414675" cy="38097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</p:grpSp>
      <p:grpSp>
        <p:nvGrpSpPr>
          <p:cNvPr id="6" name="グループ化 5"/>
          <p:cNvGrpSpPr/>
          <p:nvPr/>
        </p:nvGrpSpPr>
        <p:grpSpPr>
          <a:xfrm>
            <a:off x="7726599" y="1246036"/>
            <a:ext cx="1775459" cy="1912568"/>
            <a:chOff x="7248547" y="1246036"/>
            <a:chExt cx="1775459" cy="1912568"/>
          </a:xfrm>
        </p:grpSpPr>
        <p:sp>
          <p:nvSpPr>
            <p:cNvPr id="59" name="正方形/長方形 58"/>
            <p:cNvSpPr/>
            <p:nvPr/>
          </p:nvSpPr>
          <p:spPr>
            <a:xfrm>
              <a:off x="7248547" y="2561704"/>
              <a:ext cx="1775459" cy="596900"/>
            </a:xfrm>
            <a:prstGeom prst="rect">
              <a:avLst/>
            </a:prstGeom>
            <a:solidFill>
              <a:srgbClr val="008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クラス分類</a:t>
              </a:r>
            </a:p>
          </p:txBody>
        </p:sp>
        <p:grpSp>
          <p:nvGrpSpPr>
            <p:cNvPr id="104" name="グループ化 103"/>
            <p:cNvGrpSpPr/>
            <p:nvPr/>
          </p:nvGrpSpPr>
          <p:grpSpPr>
            <a:xfrm>
              <a:off x="7496838" y="1246036"/>
              <a:ext cx="1332425" cy="1186052"/>
              <a:chOff x="53089" y="4594860"/>
              <a:chExt cx="3411892" cy="3169920"/>
            </a:xfrm>
          </p:grpSpPr>
          <p:grpSp>
            <p:nvGrpSpPr>
              <p:cNvPr id="105" name="グループ化 104"/>
              <p:cNvGrpSpPr/>
              <p:nvPr/>
            </p:nvGrpSpPr>
            <p:grpSpPr>
              <a:xfrm>
                <a:off x="53089" y="4594860"/>
                <a:ext cx="3411892" cy="3169920"/>
                <a:chOff x="4822723" y="3479110"/>
                <a:chExt cx="2841333" cy="2639826"/>
              </a:xfrm>
            </p:grpSpPr>
            <p:cxnSp>
              <p:nvCxnSpPr>
                <p:cNvPr id="115" name="直線矢印コネクタ 114"/>
                <p:cNvCxnSpPr/>
                <p:nvPr/>
              </p:nvCxnSpPr>
              <p:spPr>
                <a:xfrm>
                  <a:off x="4822723" y="6105524"/>
                  <a:ext cx="2841333" cy="0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6" name="直線矢印コネクタ 115"/>
                <p:cNvCxnSpPr/>
                <p:nvPr/>
              </p:nvCxnSpPr>
              <p:spPr>
                <a:xfrm flipV="1">
                  <a:off x="4835628" y="3479110"/>
                  <a:ext cx="0" cy="2639826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6" name="グループ化 105"/>
              <p:cNvGrpSpPr/>
              <p:nvPr/>
            </p:nvGrpSpPr>
            <p:grpSpPr>
              <a:xfrm>
                <a:off x="375235" y="5184994"/>
                <a:ext cx="881504" cy="636748"/>
                <a:chOff x="5122287" y="3532186"/>
                <a:chExt cx="881504" cy="636748"/>
              </a:xfrm>
            </p:grpSpPr>
            <p:pic>
              <p:nvPicPr>
                <p:cNvPr id="113" name="Picture 2" descr="C:\Users\takashi\Desktop\apple1.bmp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618900" y="3834675"/>
                  <a:ext cx="384891" cy="33425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4" name="Picture 4" descr="C:\Users\takashi\Desktop\appleTrgt.bmp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122287" y="3532186"/>
                  <a:ext cx="375068" cy="33425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107" name="グループ化 106"/>
              <p:cNvGrpSpPr/>
              <p:nvPr/>
            </p:nvGrpSpPr>
            <p:grpSpPr>
              <a:xfrm>
                <a:off x="2119346" y="5124247"/>
                <a:ext cx="851679" cy="849038"/>
                <a:chOff x="7072138" y="3364759"/>
                <a:chExt cx="851679" cy="849038"/>
              </a:xfrm>
            </p:grpSpPr>
            <p:pic>
              <p:nvPicPr>
                <p:cNvPr id="111" name="Picture 10" descr="C:\Users\takashi\Desktop\mikan1.bmp"/>
                <p:cNvPicPr>
                  <a:picLocks noChangeAspect="1" noChangeArrowheads="1"/>
                </p:cNvPicPr>
                <p:nvPr/>
              </p:nvPicPr>
              <p:blipFill rotWithShape="1"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-666"/>
                <a:stretch/>
              </p:blipFill>
              <p:spPr bwMode="auto">
                <a:xfrm>
                  <a:off x="7552516" y="3851725"/>
                  <a:ext cx="371301" cy="362072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2" name="Picture 11" descr="C:\Users\takashi\Desktop\mikan2.bmp"/>
                <p:cNvPicPr>
                  <a:picLocks noChangeAspect="1" noChangeArrowheads="1"/>
                </p:cNvPicPr>
                <p:nvPr/>
              </p:nvPicPr>
              <p:blipFill rotWithShape="1"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598" r="3043"/>
                <a:stretch/>
              </p:blipFill>
              <p:spPr bwMode="auto">
                <a:xfrm>
                  <a:off x="7072138" y="3364759"/>
                  <a:ext cx="371560" cy="362074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108" name="グループ化 107"/>
              <p:cNvGrpSpPr/>
              <p:nvPr/>
            </p:nvGrpSpPr>
            <p:grpSpPr>
              <a:xfrm>
                <a:off x="1943661" y="6797579"/>
                <a:ext cx="969382" cy="585469"/>
                <a:chOff x="6919313" y="4969511"/>
                <a:chExt cx="969382" cy="585469"/>
              </a:xfrm>
            </p:grpSpPr>
            <p:pic>
              <p:nvPicPr>
                <p:cNvPr id="109" name="Picture 8" descr="C:\Users\takashi\Desktop\banana1.bmp"/>
                <p:cNvPicPr>
                  <a:picLocks noChangeAspect="1" noChangeArrowheads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919313" y="4969511"/>
                  <a:ext cx="398928" cy="38097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0" name="Picture 9" descr="C:\Users\takashi\Desktop\banana2.bmp"/>
                <p:cNvPicPr>
                  <a:picLocks noChangeAspect="1" noChangeArrowheads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74020" y="5174001"/>
                  <a:ext cx="414675" cy="38097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cxnSp>
          <p:nvCxnSpPr>
            <p:cNvPr id="117" name="直線コネクタ 116"/>
            <p:cNvCxnSpPr/>
            <p:nvPr/>
          </p:nvCxnSpPr>
          <p:spPr>
            <a:xfrm flipH="1" flipV="1">
              <a:off x="8024192" y="1280160"/>
              <a:ext cx="129209" cy="56653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直線コネクタ 117"/>
            <p:cNvCxnSpPr/>
            <p:nvPr/>
          </p:nvCxnSpPr>
          <p:spPr>
            <a:xfrm>
              <a:off x="8158371" y="1851661"/>
              <a:ext cx="626165" cy="12920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直線コネクタ 118"/>
            <p:cNvCxnSpPr/>
            <p:nvPr/>
          </p:nvCxnSpPr>
          <p:spPr>
            <a:xfrm flipH="1">
              <a:off x="7537174" y="1851661"/>
              <a:ext cx="611256" cy="45223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グループ化 7"/>
          <p:cNvGrpSpPr/>
          <p:nvPr/>
        </p:nvGrpSpPr>
        <p:grpSpPr>
          <a:xfrm>
            <a:off x="664854" y="1299878"/>
            <a:ext cx="1737709" cy="2099204"/>
            <a:chOff x="664854" y="1299878"/>
            <a:chExt cx="1737709" cy="2099204"/>
          </a:xfrm>
        </p:grpSpPr>
        <p:grpSp>
          <p:nvGrpSpPr>
            <p:cNvPr id="4" name="グループ化 3"/>
            <p:cNvGrpSpPr/>
            <p:nvPr/>
          </p:nvGrpSpPr>
          <p:grpSpPr>
            <a:xfrm>
              <a:off x="664854" y="1299878"/>
              <a:ext cx="1737709" cy="1019704"/>
              <a:chOff x="664854" y="1299878"/>
              <a:chExt cx="1737709" cy="1019704"/>
            </a:xfrm>
          </p:grpSpPr>
          <p:sp>
            <p:nvSpPr>
              <p:cNvPr id="77" name="テキスト ボックス 76"/>
              <p:cNvSpPr txBox="1"/>
              <p:nvPr/>
            </p:nvSpPr>
            <p:spPr>
              <a:xfrm>
                <a:off x="679014" y="1857917"/>
                <a:ext cx="172354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正解画像群</a:t>
                </a:r>
                <a:endParaRPr lang="en-US" altLang="ja-JP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grpSp>
            <p:nvGrpSpPr>
              <p:cNvPr id="83" name="グループ化 82"/>
              <p:cNvGrpSpPr/>
              <p:nvPr/>
            </p:nvGrpSpPr>
            <p:grpSpPr>
              <a:xfrm>
                <a:off x="664854" y="1299878"/>
                <a:ext cx="1726471" cy="472076"/>
                <a:chOff x="-3038147" y="205873"/>
                <a:chExt cx="4865919" cy="1330508"/>
              </a:xfrm>
            </p:grpSpPr>
            <p:pic>
              <p:nvPicPr>
                <p:cNvPr id="84" name="Picture 3" descr="C:\Users\takashi\Desktop\apple2.bmp"/>
                <p:cNvPicPr>
                  <a:picLocks noChangeAspect="1" noChangeArrowheads="1"/>
                </p:cNvPicPr>
                <p:nvPr/>
              </p:nvPicPr>
              <p:blipFill rotWithShape="1"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7642"/>
                <a:stretch/>
              </p:blipFill>
              <p:spPr bwMode="auto">
                <a:xfrm>
                  <a:off x="-3038147" y="205873"/>
                  <a:ext cx="1370871" cy="1330508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85" name="Picture 8" descr="C:\Users\takashi\Desktop\banana1.bmp"/>
                <p:cNvPicPr>
                  <a:picLocks noChangeAspect="1" noChangeArrowheads="1"/>
                </p:cNvPicPr>
                <p:nvPr/>
              </p:nvPicPr>
              <p:blipFill rotWithShape="1">
                <a:blip r:embed="rId1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1602"/>
                <a:stretch/>
              </p:blipFill>
              <p:spPr bwMode="auto">
                <a:xfrm>
                  <a:off x="-1289191" y="205873"/>
                  <a:ext cx="1370871" cy="1330508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86" name="Picture 13" descr="C:\Users\takashi\Desktop\mikantest.bmp"/>
                <p:cNvPicPr>
                  <a:picLocks noChangeAspect="1" noChangeArrowheads="1"/>
                </p:cNvPicPr>
                <p:nvPr/>
              </p:nvPicPr>
              <p:blipFill rotWithShape="1"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419" r="5063"/>
                <a:stretch/>
              </p:blipFill>
              <p:spPr bwMode="auto">
                <a:xfrm>
                  <a:off x="459765" y="205873"/>
                  <a:ext cx="1368007" cy="1330508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sp>
          <p:nvSpPr>
            <p:cNvPr id="55" name="テキスト ボックス 54"/>
            <p:cNvSpPr txBox="1"/>
            <p:nvPr/>
          </p:nvSpPr>
          <p:spPr>
            <a:xfrm>
              <a:off x="921805" y="2937417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ja-JP" altLang="en-US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識別</a:t>
              </a:r>
              <a:r>
                <a:rPr lang="ja-JP" altLang="en-US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対象</a:t>
              </a:r>
              <a:endParaRPr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pic>
          <p:nvPicPr>
            <p:cNvPr id="62" name="Picture 5" descr="C:\Users\takashi\Desktop\apple3.bmp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10459" y="2430740"/>
              <a:ext cx="594541" cy="5054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4" name="右矢印 63"/>
          <p:cNvSpPr/>
          <p:nvPr/>
        </p:nvSpPr>
        <p:spPr>
          <a:xfrm>
            <a:off x="2554527" y="2089280"/>
            <a:ext cx="493474" cy="501520"/>
          </a:xfrm>
          <a:prstGeom prst="rightArrow">
            <a:avLst>
              <a:gd name="adj1" fmla="val 50000"/>
              <a:gd name="adj2" fmla="val 612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5" name="右矢印 64"/>
          <p:cNvSpPr/>
          <p:nvPr/>
        </p:nvSpPr>
        <p:spPr>
          <a:xfrm>
            <a:off x="4599227" y="2089280"/>
            <a:ext cx="493474" cy="501520"/>
          </a:xfrm>
          <a:prstGeom prst="rightArrow">
            <a:avLst>
              <a:gd name="adj1" fmla="val 50000"/>
              <a:gd name="adj2" fmla="val 612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6" name="右矢印 65"/>
          <p:cNvSpPr/>
          <p:nvPr/>
        </p:nvSpPr>
        <p:spPr>
          <a:xfrm>
            <a:off x="7177327" y="2089280"/>
            <a:ext cx="493474" cy="501520"/>
          </a:xfrm>
          <a:prstGeom prst="rightArrow">
            <a:avLst>
              <a:gd name="adj1" fmla="val 50000"/>
              <a:gd name="adj2" fmla="val 612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7" name="右矢印 66"/>
          <p:cNvSpPr/>
          <p:nvPr/>
        </p:nvSpPr>
        <p:spPr>
          <a:xfrm>
            <a:off x="9679227" y="2089280"/>
            <a:ext cx="493474" cy="501520"/>
          </a:xfrm>
          <a:prstGeom prst="rightArrow">
            <a:avLst>
              <a:gd name="adj1" fmla="val 50000"/>
              <a:gd name="adj2" fmla="val 612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0" name="テキスト ボックス 59"/>
          <p:cNvSpPr txBox="1"/>
          <p:nvPr/>
        </p:nvSpPr>
        <p:spPr>
          <a:xfrm>
            <a:off x="2075182" y="4296435"/>
            <a:ext cx="8465819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ja-JP" altLang="en-US" sz="28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特徴</a:t>
            </a:r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抽出の</a:t>
            </a:r>
            <a:r>
              <a:rPr lang="ja-JP" altLang="en-US" sz="28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ための前処理</a:t>
            </a:r>
            <a:endParaRPr lang="en-US" altLang="ja-JP" sz="28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>
              <a:spcBef>
                <a:spcPts val="1200"/>
              </a:spcBef>
            </a:pPr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データが画像ならば</a:t>
            </a:r>
            <a:r>
              <a:rPr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…</a:t>
            </a:r>
          </a:p>
          <a:p>
            <a:pPr>
              <a:spcBef>
                <a:spcPts val="1200"/>
              </a:spcBef>
            </a:pPr>
            <a:r>
              <a:rPr lang="ja-JP" altLang="en-US" sz="28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二値化、</a:t>
            </a:r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平滑化、先鋭化、特徴保存平滑化、など</a:t>
            </a:r>
            <a:r>
              <a:rPr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</a:t>
            </a:r>
          </a:p>
        </p:txBody>
      </p:sp>
      <p:sp>
        <p:nvSpPr>
          <p:cNvPr id="61" name="右矢印 60"/>
          <p:cNvSpPr/>
          <p:nvPr/>
        </p:nvSpPr>
        <p:spPr>
          <a:xfrm rot="17542382">
            <a:off x="3021838" y="3421216"/>
            <a:ext cx="890694" cy="523797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21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68451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タイトル 1"/>
          <p:cNvSpPr txBox="1">
            <a:spLocks/>
          </p:cNvSpPr>
          <p:nvPr/>
        </p:nvSpPr>
        <p:spPr>
          <a:xfrm>
            <a:off x="2687320" y="343665"/>
            <a:ext cx="7012940" cy="6340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pPr algn="ctr"/>
            <a:r>
              <a:rPr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クラス分類</a:t>
            </a:r>
            <a:r>
              <a:rPr lang="ja-JP" altLang="en-US" sz="32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</a:t>
            </a:r>
            <a:r>
              <a:rPr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一般的</a:t>
            </a:r>
            <a:r>
              <a:rPr lang="ja-JP" altLang="en-US" sz="32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な処理</a:t>
            </a:r>
            <a:r>
              <a:rPr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手順</a:t>
            </a:r>
          </a:p>
        </p:txBody>
      </p:sp>
      <p:sp>
        <p:nvSpPr>
          <p:cNvPr id="79" name="テキスト ボックス 78"/>
          <p:cNvSpPr txBox="1"/>
          <p:nvPr/>
        </p:nvSpPr>
        <p:spPr>
          <a:xfrm>
            <a:off x="10234838" y="2025041"/>
            <a:ext cx="17235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識別対象の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algn="ctr"/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クラス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ID</a:t>
            </a:r>
          </a:p>
        </p:txBody>
      </p:sp>
      <p:grpSp>
        <p:nvGrpSpPr>
          <p:cNvPr id="3" name="グループ化 2"/>
          <p:cNvGrpSpPr/>
          <p:nvPr/>
        </p:nvGrpSpPr>
        <p:grpSpPr>
          <a:xfrm>
            <a:off x="3138989" y="1473762"/>
            <a:ext cx="1374859" cy="1684842"/>
            <a:chOff x="3207170" y="1473762"/>
            <a:chExt cx="1374859" cy="1684842"/>
          </a:xfrm>
        </p:grpSpPr>
        <p:sp>
          <p:nvSpPr>
            <p:cNvPr id="57" name="正方形/長方形 56"/>
            <p:cNvSpPr/>
            <p:nvPr/>
          </p:nvSpPr>
          <p:spPr>
            <a:xfrm>
              <a:off x="3207170" y="2561704"/>
              <a:ext cx="1374859" cy="596900"/>
            </a:xfrm>
            <a:prstGeom prst="rect">
              <a:avLst/>
            </a:prstGeom>
            <a:solidFill>
              <a:srgbClr val="008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8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前処理</a:t>
              </a:r>
            </a:p>
          </p:txBody>
        </p:sp>
        <p:grpSp>
          <p:nvGrpSpPr>
            <p:cNvPr id="87" name="グループ化 86"/>
            <p:cNvGrpSpPr/>
            <p:nvPr/>
          </p:nvGrpSpPr>
          <p:grpSpPr>
            <a:xfrm>
              <a:off x="3483741" y="1473762"/>
              <a:ext cx="792956" cy="905528"/>
              <a:chOff x="-1150143" y="-7692"/>
              <a:chExt cx="2121694" cy="2422900"/>
            </a:xfrm>
          </p:grpSpPr>
          <p:pic>
            <p:nvPicPr>
              <p:cNvPr id="88" name="Picture 2" descr="C:\Users\takashi\Dropbox\ResearchProposal\講義img\apple2_0.835995.bmp"/>
              <p:cNvPicPr>
                <a:picLocks noChangeAspect="1" noChangeArrowheads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89" r="3420"/>
              <a:stretch/>
            </p:blipFill>
            <p:spPr bwMode="auto">
              <a:xfrm>
                <a:off x="-1150143" y="-7692"/>
                <a:ext cx="1378743" cy="1323037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9" name="Picture 4" descr="C:\Users\takashi\Dropbox\ResearchProposal\講義img\banana1_0.518607.bmp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785170" y="544041"/>
                <a:ext cx="1384607" cy="1322576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0" name="Picture 5" descr="C:\Users\takashi\Dropbox\ResearchProposal\講義img\mikan4_0.792652.bmp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908" r="4701"/>
              <a:stretch/>
            </p:blipFill>
            <p:spPr bwMode="auto">
              <a:xfrm>
                <a:off x="-414337" y="1095311"/>
                <a:ext cx="1385888" cy="1319897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5" name="グループ化 4"/>
          <p:cNvGrpSpPr/>
          <p:nvPr/>
        </p:nvGrpSpPr>
        <p:grpSpPr>
          <a:xfrm>
            <a:off x="5250274" y="1246036"/>
            <a:ext cx="1739899" cy="1912568"/>
            <a:chOff x="4985751" y="1246036"/>
            <a:chExt cx="1739899" cy="1912568"/>
          </a:xfrm>
        </p:grpSpPr>
        <p:sp>
          <p:nvSpPr>
            <p:cNvPr id="58" name="正方形/長方形 57"/>
            <p:cNvSpPr/>
            <p:nvPr/>
          </p:nvSpPr>
          <p:spPr>
            <a:xfrm>
              <a:off x="4985751" y="2561704"/>
              <a:ext cx="1739899" cy="596900"/>
            </a:xfrm>
            <a:prstGeom prst="rect">
              <a:avLst/>
            </a:prstGeom>
            <a:solidFill>
              <a:srgbClr val="008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8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特徴抽出</a:t>
              </a:r>
            </a:p>
          </p:txBody>
        </p:sp>
        <p:grpSp>
          <p:nvGrpSpPr>
            <p:cNvPr id="91" name="グループ化 90"/>
            <p:cNvGrpSpPr/>
            <p:nvPr/>
          </p:nvGrpSpPr>
          <p:grpSpPr>
            <a:xfrm>
              <a:off x="5189488" y="1246036"/>
              <a:ext cx="1332425" cy="1186052"/>
              <a:chOff x="53089" y="4594860"/>
              <a:chExt cx="3411892" cy="3169920"/>
            </a:xfrm>
          </p:grpSpPr>
          <p:grpSp>
            <p:nvGrpSpPr>
              <p:cNvPr id="92" name="グループ化 91"/>
              <p:cNvGrpSpPr/>
              <p:nvPr/>
            </p:nvGrpSpPr>
            <p:grpSpPr>
              <a:xfrm>
                <a:off x="53089" y="4594860"/>
                <a:ext cx="3411892" cy="3169920"/>
                <a:chOff x="4822723" y="3479110"/>
                <a:chExt cx="2841333" cy="2639826"/>
              </a:xfrm>
            </p:grpSpPr>
            <p:cxnSp>
              <p:nvCxnSpPr>
                <p:cNvPr id="102" name="直線矢印コネクタ 101"/>
                <p:cNvCxnSpPr/>
                <p:nvPr/>
              </p:nvCxnSpPr>
              <p:spPr>
                <a:xfrm>
                  <a:off x="4822723" y="6105524"/>
                  <a:ext cx="2841333" cy="0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" name="直線矢印コネクタ 102"/>
                <p:cNvCxnSpPr/>
                <p:nvPr/>
              </p:nvCxnSpPr>
              <p:spPr>
                <a:xfrm flipV="1">
                  <a:off x="4835628" y="3479110"/>
                  <a:ext cx="0" cy="2639826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3" name="グループ化 92"/>
              <p:cNvGrpSpPr/>
              <p:nvPr/>
            </p:nvGrpSpPr>
            <p:grpSpPr>
              <a:xfrm>
                <a:off x="375235" y="5184994"/>
                <a:ext cx="894230" cy="636748"/>
                <a:chOff x="5122287" y="3532186"/>
                <a:chExt cx="894230" cy="636748"/>
              </a:xfrm>
            </p:grpSpPr>
            <p:pic>
              <p:nvPicPr>
                <p:cNvPr id="100" name="Picture 2" descr="C:\Users\takashi\Desktop\apple1.bmp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631626" y="3834675"/>
                  <a:ext cx="384891" cy="33425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1" name="Picture 4" descr="C:\Users\takashi\Desktop\appleTrgt.bmp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122287" y="3532186"/>
                  <a:ext cx="375068" cy="33425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94" name="グループ化 93"/>
              <p:cNvGrpSpPr/>
              <p:nvPr/>
            </p:nvGrpSpPr>
            <p:grpSpPr>
              <a:xfrm>
                <a:off x="2119346" y="5124247"/>
                <a:ext cx="851679" cy="849038"/>
                <a:chOff x="7072138" y="3364759"/>
                <a:chExt cx="851679" cy="849038"/>
              </a:xfrm>
            </p:grpSpPr>
            <p:pic>
              <p:nvPicPr>
                <p:cNvPr id="98" name="Picture 10" descr="C:\Users\takashi\Desktop\mikan1.bmp"/>
                <p:cNvPicPr>
                  <a:picLocks noChangeAspect="1" noChangeArrowheads="1"/>
                </p:cNvPicPr>
                <p:nvPr/>
              </p:nvPicPr>
              <p:blipFill rotWithShape="1"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-666"/>
                <a:stretch/>
              </p:blipFill>
              <p:spPr bwMode="auto">
                <a:xfrm>
                  <a:off x="7552516" y="3851725"/>
                  <a:ext cx="371301" cy="362072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99" name="Picture 11" descr="C:\Users\takashi\Desktop\mikan2.bmp"/>
                <p:cNvPicPr>
                  <a:picLocks noChangeAspect="1" noChangeArrowheads="1"/>
                </p:cNvPicPr>
                <p:nvPr/>
              </p:nvPicPr>
              <p:blipFill rotWithShape="1"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598" r="3043"/>
                <a:stretch/>
              </p:blipFill>
              <p:spPr bwMode="auto">
                <a:xfrm>
                  <a:off x="7072138" y="3364759"/>
                  <a:ext cx="371560" cy="362074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95" name="グループ化 94"/>
              <p:cNvGrpSpPr/>
              <p:nvPr/>
            </p:nvGrpSpPr>
            <p:grpSpPr>
              <a:xfrm>
                <a:off x="1943661" y="6797579"/>
                <a:ext cx="969382" cy="585469"/>
                <a:chOff x="6919313" y="4969511"/>
                <a:chExt cx="969382" cy="585469"/>
              </a:xfrm>
            </p:grpSpPr>
            <p:pic>
              <p:nvPicPr>
                <p:cNvPr id="96" name="Picture 8" descr="C:\Users\takashi\Desktop\banana1.bmp"/>
                <p:cNvPicPr>
                  <a:picLocks noChangeAspect="1" noChangeArrowheads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919313" y="4969511"/>
                  <a:ext cx="398928" cy="38097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97" name="Picture 9" descr="C:\Users\takashi\Desktop\banana2.bmp"/>
                <p:cNvPicPr>
                  <a:picLocks noChangeAspect="1" noChangeArrowheads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74020" y="5174001"/>
                  <a:ext cx="414675" cy="38097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</p:grpSp>
      <p:grpSp>
        <p:nvGrpSpPr>
          <p:cNvPr id="6" name="グループ化 5"/>
          <p:cNvGrpSpPr/>
          <p:nvPr/>
        </p:nvGrpSpPr>
        <p:grpSpPr>
          <a:xfrm>
            <a:off x="7726599" y="1246036"/>
            <a:ext cx="1775459" cy="1912568"/>
            <a:chOff x="7248547" y="1246036"/>
            <a:chExt cx="1775459" cy="1912568"/>
          </a:xfrm>
        </p:grpSpPr>
        <p:sp>
          <p:nvSpPr>
            <p:cNvPr id="59" name="正方形/長方形 58"/>
            <p:cNvSpPr/>
            <p:nvPr/>
          </p:nvSpPr>
          <p:spPr>
            <a:xfrm>
              <a:off x="7248547" y="2561704"/>
              <a:ext cx="1775459" cy="596900"/>
            </a:xfrm>
            <a:prstGeom prst="rect">
              <a:avLst/>
            </a:prstGeom>
            <a:solidFill>
              <a:srgbClr val="008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クラス分類</a:t>
              </a:r>
            </a:p>
          </p:txBody>
        </p:sp>
        <p:grpSp>
          <p:nvGrpSpPr>
            <p:cNvPr id="104" name="グループ化 103"/>
            <p:cNvGrpSpPr/>
            <p:nvPr/>
          </p:nvGrpSpPr>
          <p:grpSpPr>
            <a:xfrm>
              <a:off x="7496838" y="1246036"/>
              <a:ext cx="1332425" cy="1186052"/>
              <a:chOff x="53089" y="4594860"/>
              <a:chExt cx="3411892" cy="3169920"/>
            </a:xfrm>
          </p:grpSpPr>
          <p:grpSp>
            <p:nvGrpSpPr>
              <p:cNvPr id="105" name="グループ化 104"/>
              <p:cNvGrpSpPr/>
              <p:nvPr/>
            </p:nvGrpSpPr>
            <p:grpSpPr>
              <a:xfrm>
                <a:off x="53089" y="4594860"/>
                <a:ext cx="3411892" cy="3169920"/>
                <a:chOff x="4822723" y="3479110"/>
                <a:chExt cx="2841333" cy="2639826"/>
              </a:xfrm>
            </p:grpSpPr>
            <p:cxnSp>
              <p:nvCxnSpPr>
                <p:cNvPr id="115" name="直線矢印コネクタ 114"/>
                <p:cNvCxnSpPr/>
                <p:nvPr/>
              </p:nvCxnSpPr>
              <p:spPr>
                <a:xfrm>
                  <a:off x="4822723" y="6105524"/>
                  <a:ext cx="2841333" cy="0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6" name="直線矢印コネクタ 115"/>
                <p:cNvCxnSpPr/>
                <p:nvPr/>
              </p:nvCxnSpPr>
              <p:spPr>
                <a:xfrm flipV="1">
                  <a:off x="4835628" y="3479110"/>
                  <a:ext cx="0" cy="2639826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6" name="グループ化 105"/>
              <p:cNvGrpSpPr/>
              <p:nvPr/>
            </p:nvGrpSpPr>
            <p:grpSpPr>
              <a:xfrm>
                <a:off x="375235" y="5184994"/>
                <a:ext cx="881504" cy="636748"/>
                <a:chOff x="5122287" y="3532186"/>
                <a:chExt cx="881504" cy="636748"/>
              </a:xfrm>
            </p:grpSpPr>
            <p:pic>
              <p:nvPicPr>
                <p:cNvPr id="113" name="Picture 2" descr="C:\Users\takashi\Desktop\apple1.bmp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618900" y="3834675"/>
                  <a:ext cx="384891" cy="33425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4" name="Picture 4" descr="C:\Users\takashi\Desktop\appleTrgt.bmp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122287" y="3532186"/>
                  <a:ext cx="375068" cy="33425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107" name="グループ化 106"/>
              <p:cNvGrpSpPr/>
              <p:nvPr/>
            </p:nvGrpSpPr>
            <p:grpSpPr>
              <a:xfrm>
                <a:off x="2119346" y="5124247"/>
                <a:ext cx="851679" cy="849038"/>
                <a:chOff x="7072138" y="3364759"/>
                <a:chExt cx="851679" cy="849038"/>
              </a:xfrm>
            </p:grpSpPr>
            <p:pic>
              <p:nvPicPr>
                <p:cNvPr id="111" name="Picture 10" descr="C:\Users\takashi\Desktop\mikan1.bmp"/>
                <p:cNvPicPr>
                  <a:picLocks noChangeAspect="1" noChangeArrowheads="1"/>
                </p:cNvPicPr>
                <p:nvPr/>
              </p:nvPicPr>
              <p:blipFill rotWithShape="1"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-666"/>
                <a:stretch/>
              </p:blipFill>
              <p:spPr bwMode="auto">
                <a:xfrm>
                  <a:off x="7552516" y="3851725"/>
                  <a:ext cx="371301" cy="362072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2" name="Picture 11" descr="C:\Users\takashi\Desktop\mikan2.bmp"/>
                <p:cNvPicPr>
                  <a:picLocks noChangeAspect="1" noChangeArrowheads="1"/>
                </p:cNvPicPr>
                <p:nvPr/>
              </p:nvPicPr>
              <p:blipFill rotWithShape="1"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598" r="3043"/>
                <a:stretch/>
              </p:blipFill>
              <p:spPr bwMode="auto">
                <a:xfrm>
                  <a:off x="7072138" y="3364759"/>
                  <a:ext cx="371560" cy="362074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108" name="グループ化 107"/>
              <p:cNvGrpSpPr/>
              <p:nvPr/>
            </p:nvGrpSpPr>
            <p:grpSpPr>
              <a:xfrm>
                <a:off x="1943661" y="6797579"/>
                <a:ext cx="969382" cy="585469"/>
                <a:chOff x="6919313" y="4969511"/>
                <a:chExt cx="969382" cy="585469"/>
              </a:xfrm>
            </p:grpSpPr>
            <p:pic>
              <p:nvPicPr>
                <p:cNvPr id="109" name="Picture 8" descr="C:\Users\takashi\Desktop\banana1.bmp"/>
                <p:cNvPicPr>
                  <a:picLocks noChangeAspect="1" noChangeArrowheads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919313" y="4969511"/>
                  <a:ext cx="398928" cy="38097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0" name="Picture 9" descr="C:\Users\takashi\Desktop\banana2.bmp"/>
                <p:cNvPicPr>
                  <a:picLocks noChangeAspect="1" noChangeArrowheads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74020" y="5174001"/>
                  <a:ext cx="414675" cy="38097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cxnSp>
          <p:nvCxnSpPr>
            <p:cNvPr id="117" name="直線コネクタ 116"/>
            <p:cNvCxnSpPr/>
            <p:nvPr/>
          </p:nvCxnSpPr>
          <p:spPr>
            <a:xfrm flipH="1" flipV="1">
              <a:off x="8024192" y="1280160"/>
              <a:ext cx="129209" cy="56653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直線コネクタ 117"/>
            <p:cNvCxnSpPr/>
            <p:nvPr/>
          </p:nvCxnSpPr>
          <p:spPr>
            <a:xfrm>
              <a:off x="8158371" y="1851661"/>
              <a:ext cx="626165" cy="12920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直線コネクタ 118"/>
            <p:cNvCxnSpPr/>
            <p:nvPr/>
          </p:nvCxnSpPr>
          <p:spPr>
            <a:xfrm flipH="1">
              <a:off x="7537174" y="1851661"/>
              <a:ext cx="611256" cy="45223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グループ化 7"/>
          <p:cNvGrpSpPr/>
          <p:nvPr/>
        </p:nvGrpSpPr>
        <p:grpSpPr>
          <a:xfrm>
            <a:off x="664854" y="1299878"/>
            <a:ext cx="1737709" cy="2099204"/>
            <a:chOff x="664854" y="1299878"/>
            <a:chExt cx="1737709" cy="2099204"/>
          </a:xfrm>
        </p:grpSpPr>
        <p:grpSp>
          <p:nvGrpSpPr>
            <p:cNvPr id="4" name="グループ化 3"/>
            <p:cNvGrpSpPr/>
            <p:nvPr/>
          </p:nvGrpSpPr>
          <p:grpSpPr>
            <a:xfrm>
              <a:off x="664854" y="1299878"/>
              <a:ext cx="1737709" cy="1019704"/>
              <a:chOff x="664854" y="1299878"/>
              <a:chExt cx="1737709" cy="1019704"/>
            </a:xfrm>
          </p:grpSpPr>
          <p:sp>
            <p:nvSpPr>
              <p:cNvPr id="77" name="テキスト ボックス 76"/>
              <p:cNvSpPr txBox="1"/>
              <p:nvPr/>
            </p:nvSpPr>
            <p:spPr>
              <a:xfrm>
                <a:off x="679014" y="1857917"/>
                <a:ext cx="172354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正解画像群</a:t>
                </a:r>
                <a:endParaRPr lang="en-US" altLang="ja-JP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grpSp>
            <p:nvGrpSpPr>
              <p:cNvPr id="83" name="グループ化 82"/>
              <p:cNvGrpSpPr/>
              <p:nvPr/>
            </p:nvGrpSpPr>
            <p:grpSpPr>
              <a:xfrm>
                <a:off x="664854" y="1299878"/>
                <a:ext cx="1726471" cy="472076"/>
                <a:chOff x="-3038147" y="205873"/>
                <a:chExt cx="4865919" cy="1330508"/>
              </a:xfrm>
            </p:grpSpPr>
            <p:pic>
              <p:nvPicPr>
                <p:cNvPr id="84" name="Picture 3" descr="C:\Users\takashi\Desktop\apple2.bmp"/>
                <p:cNvPicPr>
                  <a:picLocks noChangeAspect="1" noChangeArrowheads="1"/>
                </p:cNvPicPr>
                <p:nvPr/>
              </p:nvPicPr>
              <p:blipFill rotWithShape="1"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7642"/>
                <a:stretch/>
              </p:blipFill>
              <p:spPr bwMode="auto">
                <a:xfrm>
                  <a:off x="-3038147" y="205873"/>
                  <a:ext cx="1370871" cy="1330508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85" name="Picture 8" descr="C:\Users\takashi\Desktop\banana1.bmp"/>
                <p:cNvPicPr>
                  <a:picLocks noChangeAspect="1" noChangeArrowheads="1"/>
                </p:cNvPicPr>
                <p:nvPr/>
              </p:nvPicPr>
              <p:blipFill rotWithShape="1">
                <a:blip r:embed="rId1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1602"/>
                <a:stretch/>
              </p:blipFill>
              <p:spPr bwMode="auto">
                <a:xfrm>
                  <a:off x="-1289191" y="205873"/>
                  <a:ext cx="1370871" cy="1330508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86" name="Picture 13" descr="C:\Users\takashi\Desktop\mikantest.bmp"/>
                <p:cNvPicPr>
                  <a:picLocks noChangeAspect="1" noChangeArrowheads="1"/>
                </p:cNvPicPr>
                <p:nvPr/>
              </p:nvPicPr>
              <p:blipFill rotWithShape="1"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419" r="5063"/>
                <a:stretch/>
              </p:blipFill>
              <p:spPr bwMode="auto">
                <a:xfrm>
                  <a:off x="459765" y="205873"/>
                  <a:ext cx="1368007" cy="1330508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sp>
          <p:nvSpPr>
            <p:cNvPr id="55" name="テキスト ボックス 54"/>
            <p:cNvSpPr txBox="1"/>
            <p:nvPr/>
          </p:nvSpPr>
          <p:spPr>
            <a:xfrm>
              <a:off x="921805" y="2937417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ja-JP" altLang="en-US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識別</a:t>
              </a:r>
              <a:r>
                <a:rPr lang="ja-JP" altLang="en-US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対象</a:t>
              </a:r>
              <a:endParaRPr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pic>
          <p:nvPicPr>
            <p:cNvPr id="62" name="Picture 5" descr="C:\Users\takashi\Desktop\apple3.bmp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10459" y="2430740"/>
              <a:ext cx="594541" cy="5054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4" name="右矢印 63"/>
          <p:cNvSpPr/>
          <p:nvPr/>
        </p:nvSpPr>
        <p:spPr>
          <a:xfrm>
            <a:off x="2554527" y="2089280"/>
            <a:ext cx="493474" cy="501520"/>
          </a:xfrm>
          <a:prstGeom prst="rightArrow">
            <a:avLst>
              <a:gd name="adj1" fmla="val 50000"/>
              <a:gd name="adj2" fmla="val 612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5" name="右矢印 64"/>
          <p:cNvSpPr/>
          <p:nvPr/>
        </p:nvSpPr>
        <p:spPr>
          <a:xfrm>
            <a:off x="4599227" y="2089280"/>
            <a:ext cx="493474" cy="501520"/>
          </a:xfrm>
          <a:prstGeom prst="rightArrow">
            <a:avLst>
              <a:gd name="adj1" fmla="val 50000"/>
              <a:gd name="adj2" fmla="val 612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6" name="右矢印 65"/>
          <p:cNvSpPr/>
          <p:nvPr/>
        </p:nvSpPr>
        <p:spPr>
          <a:xfrm>
            <a:off x="7177327" y="2089280"/>
            <a:ext cx="493474" cy="501520"/>
          </a:xfrm>
          <a:prstGeom prst="rightArrow">
            <a:avLst>
              <a:gd name="adj1" fmla="val 50000"/>
              <a:gd name="adj2" fmla="val 612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7" name="右矢印 66"/>
          <p:cNvSpPr/>
          <p:nvPr/>
        </p:nvSpPr>
        <p:spPr>
          <a:xfrm>
            <a:off x="9679227" y="2089280"/>
            <a:ext cx="493474" cy="501520"/>
          </a:xfrm>
          <a:prstGeom prst="rightArrow">
            <a:avLst>
              <a:gd name="adj1" fmla="val 50000"/>
              <a:gd name="adj2" fmla="val 612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0" name="テキスト ボックス 59"/>
          <p:cNvSpPr txBox="1"/>
          <p:nvPr/>
        </p:nvSpPr>
        <p:spPr>
          <a:xfrm>
            <a:off x="1079501" y="4057233"/>
            <a:ext cx="1049020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入力データ群に対し，同じクラスは近く・異なるクラス遠くなるような特徴空間にデータを射影する</a:t>
            </a:r>
            <a:endParaRPr lang="en-US" altLang="ja-JP" sz="24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>
              <a:spcBef>
                <a:spcPts val="1200"/>
              </a:spcBef>
            </a:pP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良い特徴空間を構築するには、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知識・経験・試行錯誤が必要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>
              <a:spcBef>
                <a:spcPts val="1200"/>
              </a:spcBef>
            </a:pP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画像認識 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: HLAC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・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SIFT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・</a:t>
            </a:r>
            <a:r>
              <a:rPr lang="en-US" altLang="ja-JP" sz="2400" dirty="0" err="1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HoG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特徴などが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有名</a:t>
            </a:r>
            <a:endParaRPr lang="en-US" altLang="ja-JP" sz="24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>
              <a:spcBef>
                <a:spcPts val="1200"/>
              </a:spcBef>
            </a:pPr>
            <a:r>
              <a:rPr lang="en-US" altLang="ja-JP" sz="2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※</a:t>
            </a:r>
            <a:r>
              <a:rPr lang="ja-JP" altLang="en-US" sz="2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最近流行りの深層学習は特徴量の設計もデータから学習する</a:t>
            </a:r>
            <a:endParaRPr lang="en-US" altLang="ja-JP" sz="20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>
              <a:spcBef>
                <a:spcPts val="1200"/>
              </a:spcBef>
            </a:pPr>
            <a:r>
              <a:rPr lang="en-US" altLang="ja-JP" sz="2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※</a:t>
            </a:r>
            <a:r>
              <a:rPr lang="ja-JP" altLang="en-US" sz="2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深層学習の発展に伴い，人がデザインした特徴量は「</a:t>
            </a:r>
            <a:r>
              <a:rPr lang="en-US" altLang="ja-JP" sz="2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Hand Craft</a:t>
            </a:r>
            <a:r>
              <a:rPr lang="ja-JP" altLang="en-US" sz="2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な」特徴量と呼ばれる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1" name="右矢印 60"/>
          <p:cNvSpPr/>
          <p:nvPr/>
        </p:nvSpPr>
        <p:spPr>
          <a:xfrm rot="17542382">
            <a:off x="4971189" y="3294092"/>
            <a:ext cx="727403" cy="523797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22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3335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タイトル 1"/>
          <p:cNvSpPr txBox="1">
            <a:spLocks/>
          </p:cNvSpPr>
          <p:nvPr/>
        </p:nvSpPr>
        <p:spPr>
          <a:xfrm>
            <a:off x="2687320" y="343665"/>
            <a:ext cx="7012940" cy="6340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pPr algn="ctr"/>
            <a:r>
              <a:rPr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クラス分類</a:t>
            </a:r>
            <a:r>
              <a:rPr lang="ja-JP" altLang="en-US" sz="32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</a:t>
            </a:r>
            <a:r>
              <a:rPr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一般的</a:t>
            </a:r>
            <a:r>
              <a:rPr lang="ja-JP" altLang="en-US" sz="32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な処理</a:t>
            </a:r>
            <a:r>
              <a:rPr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手順</a:t>
            </a:r>
          </a:p>
        </p:txBody>
      </p:sp>
      <p:sp>
        <p:nvSpPr>
          <p:cNvPr id="79" name="テキスト ボックス 78"/>
          <p:cNvSpPr txBox="1"/>
          <p:nvPr/>
        </p:nvSpPr>
        <p:spPr>
          <a:xfrm>
            <a:off x="10234838" y="2025041"/>
            <a:ext cx="17235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識別対象の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algn="ctr"/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ラベル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3" name="グループ化 2"/>
          <p:cNvGrpSpPr/>
          <p:nvPr/>
        </p:nvGrpSpPr>
        <p:grpSpPr>
          <a:xfrm>
            <a:off x="3138989" y="1473762"/>
            <a:ext cx="1374859" cy="1684842"/>
            <a:chOff x="3207170" y="1473762"/>
            <a:chExt cx="1374859" cy="1684842"/>
          </a:xfrm>
        </p:grpSpPr>
        <p:sp>
          <p:nvSpPr>
            <p:cNvPr id="57" name="正方形/長方形 56"/>
            <p:cNvSpPr/>
            <p:nvPr/>
          </p:nvSpPr>
          <p:spPr>
            <a:xfrm>
              <a:off x="3207170" y="2561704"/>
              <a:ext cx="1374859" cy="596900"/>
            </a:xfrm>
            <a:prstGeom prst="rect">
              <a:avLst/>
            </a:prstGeom>
            <a:solidFill>
              <a:srgbClr val="008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8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前処理</a:t>
              </a:r>
            </a:p>
          </p:txBody>
        </p:sp>
        <p:grpSp>
          <p:nvGrpSpPr>
            <p:cNvPr id="87" name="グループ化 86"/>
            <p:cNvGrpSpPr/>
            <p:nvPr/>
          </p:nvGrpSpPr>
          <p:grpSpPr>
            <a:xfrm>
              <a:off x="3483741" y="1473762"/>
              <a:ext cx="792956" cy="905528"/>
              <a:chOff x="-1150143" y="-7692"/>
              <a:chExt cx="2121694" cy="2422900"/>
            </a:xfrm>
          </p:grpSpPr>
          <p:pic>
            <p:nvPicPr>
              <p:cNvPr id="88" name="Picture 2" descr="C:\Users\takashi\Dropbox\ResearchProposal\講義img\apple2_0.835995.bmp"/>
              <p:cNvPicPr>
                <a:picLocks noChangeAspect="1" noChangeArrowheads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89" r="3420"/>
              <a:stretch/>
            </p:blipFill>
            <p:spPr bwMode="auto">
              <a:xfrm>
                <a:off x="-1150143" y="-7692"/>
                <a:ext cx="1378743" cy="1323037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9" name="Picture 4" descr="C:\Users\takashi\Dropbox\ResearchProposal\講義img\banana1_0.518607.bmp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785170" y="544041"/>
                <a:ext cx="1384607" cy="1322576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0" name="Picture 5" descr="C:\Users\takashi\Dropbox\ResearchProposal\講義img\mikan4_0.792652.bmp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908" r="4701"/>
              <a:stretch/>
            </p:blipFill>
            <p:spPr bwMode="auto">
              <a:xfrm>
                <a:off x="-414337" y="1095311"/>
                <a:ext cx="1385888" cy="1319897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5" name="グループ化 4"/>
          <p:cNvGrpSpPr/>
          <p:nvPr/>
        </p:nvGrpSpPr>
        <p:grpSpPr>
          <a:xfrm>
            <a:off x="5250274" y="1246036"/>
            <a:ext cx="1739899" cy="1912568"/>
            <a:chOff x="4985751" y="1246036"/>
            <a:chExt cx="1739899" cy="1912568"/>
          </a:xfrm>
        </p:grpSpPr>
        <p:sp>
          <p:nvSpPr>
            <p:cNvPr id="58" name="正方形/長方形 57"/>
            <p:cNvSpPr/>
            <p:nvPr/>
          </p:nvSpPr>
          <p:spPr>
            <a:xfrm>
              <a:off x="4985751" y="2561704"/>
              <a:ext cx="1739899" cy="596900"/>
            </a:xfrm>
            <a:prstGeom prst="rect">
              <a:avLst/>
            </a:prstGeom>
            <a:solidFill>
              <a:srgbClr val="008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8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特徴抽出</a:t>
              </a:r>
            </a:p>
          </p:txBody>
        </p:sp>
        <p:grpSp>
          <p:nvGrpSpPr>
            <p:cNvPr id="91" name="グループ化 90"/>
            <p:cNvGrpSpPr/>
            <p:nvPr/>
          </p:nvGrpSpPr>
          <p:grpSpPr>
            <a:xfrm>
              <a:off x="5189488" y="1246036"/>
              <a:ext cx="1332425" cy="1186052"/>
              <a:chOff x="53089" y="4594860"/>
              <a:chExt cx="3411892" cy="3169920"/>
            </a:xfrm>
          </p:grpSpPr>
          <p:grpSp>
            <p:nvGrpSpPr>
              <p:cNvPr id="92" name="グループ化 91"/>
              <p:cNvGrpSpPr/>
              <p:nvPr/>
            </p:nvGrpSpPr>
            <p:grpSpPr>
              <a:xfrm>
                <a:off x="53089" y="4594860"/>
                <a:ext cx="3411892" cy="3169920"/>
                <a:chOff x="4822723" y="3479110"/>
                <a:chExt cx="2841333" cy="2639826"/>
              </a:xfrm>
            </p:grpSpPr>
            <p:cxnSp>
              <p:nvCxnSpPr>
                <p:cNvPr id="102" name="直線矢印コネクタ 101"/>
                <p:cNvCxnSpPr/>
                <p:nvPr/>
              </p:nvCxnSpPr>
              <p:spPr>
                <a:xfrm>
                  <a:off x="4822723" y="6105524"/>
                  <a:ext cx="2841333" cy="0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" name="直線矢印コネクタ 102"/>
                <p:cNvCxnSpPr/>
                <p:nvPr/>
              </p:nvCxnSpPr>
              <p:spPr>
                <a:xfrm flipV="1">
                  <a:off x="4835628" y="3479110"/>
                  <a:ext cx="0" cy="2639826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3" name="グループ化 92"/>
              <p:cNvGrpSpPr/>
              <p:nvPr/>
            </p:nvGrpSpPr>
            <p:grpSpPr>
              <a:xfrm>
                <a:off x="375235" y="5184994"/>
                <a:ext cx="894230" cy="636748"/>
                <a:chOff x="5122287" y="3532186"/>
                <a:chExt cx="894230" cy="636748"/>
              </a:xfrm>
            </p:grpSpPr>
            <p:pic>
              <p:nvPicPr>
                <p:cNvPr id="100" name="Picture 2" descr="C:\Users\takashi\Desktop\apple1.bmp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631626" y="3834675"/>
                  <a:ext cx="384891" cy="33425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1" name="Picture 4" descr="C:\Users\takashi\Desktop\appleTrgt.bmp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122287" y="3532186"/>
                  <a:ext cx="375068" cy="33425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94" name="グループ化 93"/>
              <p:cNvGrpSpPr/>
              <p:nvPr/>
            </p:nvGrpSpPr>
            <p:grpSpPr>
              <a:xfrm>
                <a:off x="2119346" y="5124247"/>
                <a:ext cx="851679" cy="849038"/>
                <a:chOff x="7072138" y="3364759"/>
                <a:chExt cx="851679" cy="849038"/>
              </a:xfrm>
            </p:grpSpPr>
            <p:pic>
              <p:nvPicPr>
                <p:cNvPr id="98" name="Picture 10" descr="C:\Users\takashi\Desktop\mikan1.bmp"/>
                <p:cNvPicPr>
                  <a:picLocks noChangeAspect="1" noChangeArrowheads="1"/>
                </p:cNvPicPr>
                <p:nvPr/>
              </p:nvPicPr>
              <p:blipFill rotWithShape="1"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-666"/>
                <a:stretch/>
              </p:blipFill>
              <p:spPr bwMode="auto">
                <a:xfrm>
                  <a:off x="7552516" y="3851725"/>
                  <a:ext cx="371301" cy="362072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99" name="Picture 11" descr="C:\Users\takashi\Desktop\mikan2.bmp"/>
                <p:cNvPicPr>
                  <a:picLocks noChangeAspect="1" noChangeArrowheads="1"/>
                </p:cNvPicPr>
                <p:nvPr/>
              </p:nvPicPr>
              <p:blipFill rotWithShape="1"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598" r="3043"/>
                <a:stretch/>
              </p:blipFill>
              <p:spPr bwMode="auto">
                <a:xfrm>
                  <a:off x="7072138" y="3364759"/>
                  <a:ext cx="371560" cy="362074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95" name="グループ化 94"/>
              <p:cNvGrpSpPr/>
              <p:nvPr/>
            </p:nvGrpSpPr>
            <p:grpSpPr>
              <a:xfrm>
                <a:off x="1943661" y="6797579"/>
                <a:ext cx="969382" cy="585469"/>
                <a:chOff x="6919313" y="4969511"/>
                <a:chExt cx="969382" cy="585469"/>
              </a:xfrm>
            </p:grpSpPr>
            <p:pic>
              <p:nvPicPr>
                <p:cNvPr id="96" name="Picture 8" descr="C:\Users\takashi\Desktop\banana1.bmp"/>
                <p:cNvPicPr>
                  <a:picLocks noChangeAspect="1" noChangeArrowheads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919313" y="4969511"/>
                  <a:ext cx="398928" cy="38097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97" name="Picture 9" descr="C:\Users\takashi\Desktop\banana2.bmp"/>
                <p:cNvPicPr>
                  <a:picLocks noChangeAspect="1" noChangeArrowheads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74020" y="5174001"/>
                  <a:ext cx="414675" cy="38097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</p:grpSp>
      <p:grpSp>
        <p:nvGrpSpPr>
          <p:cNvPr id="6" name="グループ化 5"/>
          <p:cNvGrpSpPr/>
          <p:nvPr/>
        </p:nvGrpSpPr>
        <p:grpSpPr>
          <a:xfrm>
            <a:off x="7726599" y="1246036"/>
            <a:ext cx="1775459" cy="1912568"/>
            <a:chOff x="7248547" y="1246036"/>
            <a:chExt cx="1775459" cy="1912568"/>
          </a:xfrm>
        </p:grpSpPr>
        <p:sp>
          <p:nvSpPr>
            <p:cNvPr id="59" name="正方形/長方形 58"/>
            <p:cNvSpPr/>
            <p:nvPr/>
          </p:nvSpPr>
          <p:spPr>
            <a:xfrm>
              <a:off x="7248547" y="2561704"/>
              <a:ext cx="1775459" cy="596900"/>
            </a:xfrm>
            <a:prstGeom prst="rect">
              <a:avLst/>
            </a:prstGeom>
            <a:solidFill>
              <a:srgbClr val="008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クラス分類</a:t>
              </a:r>
            </a:p>
          </p:txBody>
        </p:sp>
        <p:grpSp>
          <p:nvGrpSpPr>
            <p:cNvPr id="104" name="グループ化 103"/>
            <p:cNvGrpSpPr/>
            <p:nvPr/>
          </p:nvGrpSpPr>
          <p:grpSpPr>
            <a:xfrm>
              <a:off x="7496838" y="1246036"/>
              <a:ext cx="1332425" cy="1186052"/>
              <a:chOff x="53089" y="4594860"/>
              <a:chExt cx="3411892" cy="3169920"/>
            </a:xfrm>
          </p:grpSpPr>
          <p:grpSp>
            <p:nvGrpSpPr>
              <p:cNvPr id="105" name="グループ化 104"/>
              <p:cNvGrpSpPr/>
              <p:nvPr/>
            </p:nvGrpSpPr>
            <p:grpSpPr>
              <a:xfrm>
                <a:off x="53089" y="4594860"/>
                <a:ext cx="3411892" cy="3169920"/>
                <a:chOff x="4822723" y="3479110"/>
                <a:chExt cx="2841333" cy="2639826"/>
              </a:xfrm>
            </p:grpSpPr>
            <p:cxnSp>
              <p:nvCxnSpPr>
                <p:cNvPr id="115" name="直線矢印コネクタ 114"/>
                <p:cNvCxnSpPr/>
                <p:nvPr/>
              </p:nvCxnSpPr>
              <p:spPr>
                <a:xfrm>
                  <a:off x="4822723" y="6105524"/>
                  <a:ext cx="2841333" cy="0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6" name="直線矢印コネクタ 115"/>
                <p:cNvCxnSpPr/>
                <p:nvPr/>
              </p:nvCxnSpPr>
              <p:spPr>
                <a:xfrm flipV="1">
                  <a:off x="4835628" y="3479110"/>
                  <a:ext cx="0" cy="2639826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6" name="グループ化 105"/>
              <p:cNvGrpSpPr/>
              <p:nvPr/>
            </p:nvGrpSpPr>
            <p:grpSpPr>
              <a:xfrm>
                <a:off x="375235" y="5184994"/>
                <a:ext cx="881504" cy="636748"/>
                <a:chOff x="5122287" y="3532186"/>
                <a:chExt cx="881504" cy="636748"/>
              </a:xfrm>
            </p:grpSpPr>
            <p:pic>
              <p:nvPicPr>
                <p:cNvPr id="113" name="Picture 2" descr="C:\Users\takashi\Desktop\apple1.bmp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618900" y="3834675"/>
                  <a:ext cx="384891" cy="33425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4" name="Picture 4" descr="C:\Users\takashi\Desktop\appleTrgt.bmp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122287" y="3532186"/>
                  <a:ext cx="375068" cy="33425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107" name="グループ化 106"/>
              <p:cNvGrpSpPr/>
              <p:nvPr/>
            </p:nvGrpSpPr>
            <p:grpSpPr>
              <a:xfrm>
                <a:off x="2119346" y="5124247"/>
                <a:ext cx="851679" cy="849038"/>
                <a:chOff x="7072138" y="3364759"/>
                <a:chExt cx="851679" cy="849038"/>
              </a:xfrm>
            </p:grpSpPr>
            <p:pic>
              <p:nvPicPr>
                <p:cNvPr id="111" name="Picture 10" descr="C:\Users\takashi\Desktop\mikan1.bmp"/>
                <p:cNvPicPr>
                  <a:picLocks noChangeAspect="1" noChangeArrowheads="1"/>
                </p:cNvPicPr>
                <p:nvPr/>
              </p:nvPicPr>
              <p:blipFill rotWithShape="1"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-666"/>
                <a:stretch/>
              </p:blipFill>
              <p:spPr bwMode="auto">
                <a:xfrm>
                  <a:off x="7552516" y="3851725"/>
                  <a:ext cx="371301" cy="362072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2" name="Picture 11" descr="C:\Users\takashi\Desktop\mikan2.bmp"/>
                <p:cNvPicPr>
                  <a:picLocks noChangeAspect="1" noChangeArrowheads="1"/>
                </p:cNvPicPr>
                <p:nvPr/>
              </p:nvPicPr>
              <p:blipFill rotWithShape="1"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598" r="3043"/>
                <a:stretch/>
              </p:blipFill>
              <p:spPr bwMode="auto">
                <a:xfrm>
                  <a:off x="7072138" y="3364759"/>
                  <a:ext cx="371560" cy="362074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108" name="グループ化 107"/>
              <p:cNvGrpSpPr/>
              <p:nvPr/>
            </p:nvGrpSpPr>
            <p:grpSpPr>
              <a:xfrm>
                <a:off x="1943661" y="6797579"/>
                <a:ext cx="969382" cy="585469"/>
                <a:chOff x="6919313" y="4969511"/>
                <a:chExt cx="969382" cy="585469"/>
              </a:xfrm>
            </p:grpSpPr>
            <p:pic>
              <p:nvPicPr>
                <p:cNvPr id="109" name="Picture 8" descr="C:\Users\takashi\Desktop\banana1.bmp"/>
                <p:cNvPicPr>
                  <a:picLocks noChangeAspect="1" noChangeArrowheads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919313" y="4969511"/>
                  <a:ext cx="398928" cy="38097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0" name="Picture 9" descr="C:\Users\takashi\Desktop\banana2.bmp"/>
                <p:cNvPicPr>
                  <a:picLocks noChangeAspect="1" noChangeArrowheads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74020" y="5174001"/>
                  <a:ext cx="414675" cy="38097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cxnSp>
          <p:nvCxnSpPr>
            <p:cNvPr id="117" name="直線コネクタ 116"/>
            <p:cNvCxnSpPr/>
            <p:nvPr/>
          </p:nvCxnSpPr>
          <p:spPr>
            <a:xfrm flipH="1" flipV="1">
              <a:off x="8024192" y="1280160"/>
              <a:ext cx="129209" cy="56653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直線コネクタ 117"/>
            <p:cNvCxnSpPr/>
            <p:nvPr/>
          </p:nvCxnSpPr>
          <p:spPr>
            <a:xfrm>
              <a:off x="8158371" y="1851661"/>
              <a:ext cx="626165" cy="12920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直線コネクタ 118"/>
            <p:cNvCxnSpPr/>
            <p:nvPr/>
          </p:nvCxnSpPr>
          <p:spPr>
            <a:xfrm flipH="1">
              <a:off x="7537174" y="1851661"/>
              <a:ext cx="611256" cy="45223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グループ化 7"/>
          <p:cNvGrpSpPr/>
          <p:nvPr/>
        </p:nvGrpSpPr>
        <p:grpSpPr>
          <a:xfrm>
            <a:off x="664854" y="1299878"/>
            <a:ext cx="1737709" cy="2099204"/>
            <a:chOff x="664854" y="1299878"/>
            <a:chExt cx="1737709" cy="2099204"/>
          </a:xfrm>
        </p:grpSpPr>
        <p:grpSp>
          <p:nvGrpSpPr>
            <p:cNvPr id="4" name="グループ化 3"/>
            <p:cNvGrpSpPr/>
            <p:nvPr/>
          </p:nvGrpSpPr>
          <p:grpSpPr>
            <a:xfrm>
              <a:off x="664854" y="1299878"/>
              <a:ext cx="1737709" cy="1019704"/>
              <a:chOff x="664854" y="1299878"/>
              <a:chExt cx="1737709" cy="1019704"/>
            </a:xfrm>
          </p:grpSpPr>
          <p:sp>
            <p:nvSpPr>
              <p:cNvPr id="77" name="テキスト ボックス 76"/>
              <p:cNvSpPr txBox="1"/>
              <p:nvPr/>
            </p:nvSpPr>
            <p:spPr>
              <a:xfrm>
                <a:off x="679014" y="1857917"/>
                <a:ext cx="172354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正解画像群</a:t>
                </a:r>
                <a:endParaRPr lang="en-US" altLang="ja-JP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grpSp>
            <p:nvGrpSpPr>
              <p:cNvPr id="83" name="グループ化 82"/>
              <p:cNvGrpSpPr/>
              <p:nvPr/>
            </p:nvGrpSpPr>
            <p:grpSpPr>
              <a:xfrm>
                <a:off x="664854" y="1299878"/>
                <a:ext cx="1726471" cy="472076"/>
                <a:chOff x="-3038147" y="205873"/>
                <a:chExt cx="4865919" cy="1330508"/>
              </a:xfrm>
            </p:grpSpPr>
            <p:pic>
              <p:nvPicPr>
                <p:cNvPr id="84" name="Picture 3" descr="C:\Users\takashi\Desktop\apple2.bmp"/>
                <p:cNvPicPr>
                  <a:picLocks noChangeAspect="1" noChangeArrowheads="1"/>
                </p:cNvPicPr>
                <p:nvPr/>
              </p:nvPicPr>
              <p:blipFill rotWithShape="1"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7642"/>
                <a:stretch/>
              </p:blipFill>
              <p:spPr bwMode="auto">
                <a:xfrm>
                  <a:off x="-3038147" y="205873"/>
                  <a:ext cx="1370871" cy="1330508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85" name="Picture 8" descr="C:\Users\takashi\Desktop\banana1.bmp"/>
                <p:cNvPicPr>
                  <a:picLocks noChangeAspect="1" noChangeArrowheads="1"/>
                </p:cNvPicPr>
                <p:nvPr/>
              </p:nvPicPr>
              <p:blipFill rotWithShape="1">
                <a:blip r:embed="rId1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1602"/>
                <a:stretch/>
              </p:blipFill>
              <p:spPr bwMode="auto">
                <a:xfrm>
                  <a:off x="-1289191" y="205873"/>
                  <a:ext cx="1370871" cy="1330508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86" name="Picture 13" descr="C:\Users\takashi\Desktop\mikantest.bmp"/>
                <p:cNvPicPr>
                  <a:picLocks noChangeAspect="1" noChangeArrowheads="1"/>
                </p:cNvPicPr>
                <p:nvPr/>
              </p:nvPicPr>
              <p:blipFill rotWithShape="1"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419" r="5063"/>
                <a:stretch/>
              </p:blipFill>
              <p:spPr bwMode="auto">
                <a:xfrm>
                  <a:off x="459765" y="205873"/>
                  <a:ext cx="1368007" cy="1330508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sp>
          <p:nvSpPr>
            <p:cNvPr id="55" name="テキスト ボックス 54"/>
            <p:cNvSpPr txBox="1"/>
            <p:nvPr/>
          </p:nvSpPr>
          <p:spPr>
            <a:xfrm>
              <a:off x="921805" y="2937417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ja-JP" altLang="en-US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識別</a:t>
              </a:r>
              <a:r>
                <a:rPr lang="ja-JP" altLang="en-US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対象</a:t>
              </a:r>
              <a:endParaRPr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pic>
          <p:nvPicPr>
            <p:cNvPr id="62" name="Picture 5" descr="C:\Users\takashi\Desktop\apple3.bmp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10459" y="2430740"/>
              <a:ext cx="594541" cy="5054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4" name="右矢印 63"/>
          <p:cNvSpPr/>
          <p:nvPr/>
        </p:nvSpPr>
        <p:spPr>
          <a:xfrm>
            <a:off x="2554527" y="2089280"/>
            <a:ext cx="493474" cy="501520"/>
          </a:xfrm>
          <a:prstGeom prst="rightArrow">
            <a:avLst>
              <a:gd name="adj1" fmla="val 50000"/>
              <a:gd name="adj2" fmla="val 612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5" name="右矢印 64"/>
          <p:cNvSpPr/>
          <p:nvPr/>
        </p:nvSpPr>
        <p:spPr>
          <a:xfrm>
            <a:off x="4599227" y="2089280"/>
            <a:ext cx="493474" cy="501520"/>
          </a:xfrm>
          <a:prstGeom prst="rightArrow">
            <a:avLst>
              <a:gd name="adj1" fmla="val 50000"/>
              <a:gd name="adj2" fmla="val 612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6" name="右矢印 65"/>
          <p:cNvSpPr/>
          <p:nvPr/>
        </p:nvSpPr>
        <p:spPr>
          <a:xfrm>
            <a:off x="7177327" y="2089280"/>
            <a:ext cx="493474" cy="501520"/>
          </a:xfrm>
          <a:prstGeom prst="rightArrow">
            <a:avLst>
              <a:gd name="adj1" fmla="val 50000"/>
              <a:gd name="adj2" fmla="val 612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7" name="右矢印 66"/>
          <p:cNvSpPr/>
          <p:nvPr/>
        </p:nvSpPr>
        <p:spPr>
          <a:xfrm>
            <a:off x="9679227" y="2089280"/>
            <a:ext cx="493474" cy="501520"/>
          </a:xfrm>
          <a:prstGeom prst="rightArrow">
            <a:avLst>
              <a:gd name="adj1" fmla="val 50000"/>
              <a:gd name="adj2" fmla="val 612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0" name="テキスト ボックス 59"/>
          <p:cNvSpPr txBox="1"/>
          <p:nvPr/>
        </p:nvSpPr>
        <p:spPr>
          <a:xfrm>
            <a:off x="787401" y="4002569"/>
            <a:ext cx="102489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正解データ群を利用して特徴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空間を分割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する（訓練）</a:t>
            </a:r>
            <a:endParaRPr lang="en-US" altLang="ja-JP" sz="24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>
              <a:spcBef>
                <a:spcPts val="600"/>
              </a:spcBef>
            </a:pP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識別対象を特徴空間に射影し，上記の分割結果を用いてラベルを割り振る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>
              <a:spcBef>
                <a:spcPts val="600"/>
              </a:spcBef>
            </a:pPr>
            <a:r>
              <a:rPr lang="ja-JP" altLang="en-US" sz="2400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クラス分類の手法</a:t>
            </a:r>
            <a:endParaRPr lang="en-US" altLang="ja-JP" sz="2400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>
              <a:spcBef>
                <a:spcPts val="600"/>
              </a:spcBef>
            </a:pP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K-Nearest Neighbor, 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ベイズ決定則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, 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決定木（</a:t>
            </a:r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random forests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）</a:t>
            </a:r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, 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サポートベクタマシン</a:t>
            </a:r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>
              <a:spcBef>
                <a:spcPts val="600"/>
              </a:spcBef>
            </a:pP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ニューラルネットワーク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, etc…</a:t>
            </a:r>
          </a:p>
        </p:txBody>
      </p:sp>
      <p:sp>
        <p:nvSpPr>
          <p:cNvPr id="61" name="右矢印 60"/>
          <p:cNvSpPr/>
          <p:nvPr/>
        </p:nvSpPr>
        <p:spPr>
          <a:xfrm rot="17542382">
            <a:off x="7464284" y="3177661"/>
            <a:ext cx="640393" cy="523797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23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58454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82291" y="174626"/>
            <a:ext cx="11227419" cy="733270"/>
          </a:xfrm>
        </p:spPr>
        <p:txBody>
          <a:bodyPr>
            <a:normAutofit/>
          </a:bodyPr>
          <a:lstStyle/>
          <a:p>
            <a:pPr algn="ctr"/>
            <a:r>
              <a:rPr lang="ja-JP" altLang="en-US" sz="3600" dirty="0" smtClean="0"/>
              <a:t>まとめ </a:t>
            </a:r>
            <a:r>
              <a:rPr lang="en-US" altLang="ja-JP" sz="3600" dirty="0" smtClean="0"/>
              <a:t>: </a:t>
            </a:r>
            <a:r>
              <a:rPr lang="ja-JP" altLang="en-US" sz="3600" dirty="0" smtClean="0"/>
              <a:t>パターン認識とは</a:t>
            </a:r>
            <a:endParaRPr kumimoji="1" lang="ja-JP" altLang="en-US" sz="3600" dirty="0"/>
          </a:p>
        </p:txBody>
      </p:sp>
      <p:sp>
        <p:nvSpPr>
          <p:cNvPr id="4" name="コンテンツ プレースホルダー 2"/>
          <p:cNvSpPr txBox="1">
            <a:spLocks/>
          </p:cNvSpPr>
          <p:nvPr/>
        </p:nvSpPr>
        <p:spPr>
          <a:xfrm>
            <a:off x="409197" y="1241236"/>
            <a:ext cx="10928279" cy="8288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ja-JP" sz="2400" dirty="0" smtClean="0"/>
              <a:t>『</a:t>
            </a:r>
            <a:r>
              <a:rPr lang="ja-JP" altLang="en-US" sz="2400" dirty="0" smtClean="0"/>
              <a:t>データの中の規則性を自動的に見つけ出し、その規則性を使ってデータを異なるカテゴリに分類する処理</a:t>
            </a:r>
            <a:r>
              <a:rPr lang="en-US" altLang="ja-JP" sz="2400" dirty="0" smtClean="0"/>
              <a:t>』</a:t>
            </a:r>
            <a:r>
              <a:rPr lang="ja-JP" altLang="en-US" sz="2400" dirty="0" smtClean="0"/>
              <a:t> </a:t>
            </a:r>
            <a:r>
              <a:rPr lang="en-US" altLang="ja-JP" sz="2400" i="1" dirty="0" smtClean="0"/>
              <a:t>(PRML, C.M. Bishop)</a:t>
            </a:r>
          </a:p>
        </p:txBody>
      </p:sp>
      <p:sp>
        <p:nvSpPr>
          <p:cNvPr id="5" name="コンテンツ プレースホルダー 2"/>
          <p:cNvSpPr txBox="1">
            <a:spLocks/>
          </p:cNvSpPr>
          <p:nvPr/>
        </p:nvSpPr>
        <p:spPr>
          <a:xfrm>
            <a:off x="409197" y="2327321"/>
            <a:ext cx="5826503" cy="11424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AutoNum type="arabicParenR"/>
            </a:pPr>
            <a:r>
              <a:rPr lang="ja-JP" altLang="en-US" sz="2400" b="1" u="sng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クラス</a:t>
            </a:r>
            <a:r>
              <a:rPr lang="ja-JP" altLang="en-US" sz="2400" b="1" u="sng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分類 </a:t>
            </a:r>
            <a:r>
              <a:rPr lang="en-US" altLang="ja-JP" sz="2400" b="1" u="sng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Classification </a:t>
            </a:r>
          </a:p>
          <a:p>
            <a:pPr marL="0" indent="0">
              <a:buNone/>
            </a:pPr>
            <a:r>
              <a:rPr lang="ja-JP" altLang="en-US" sz="18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複数</a:t>
            </a:r>
            <a:r>
              <a:rPr lang="ja-JP" altLang="en-US" sz="1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の入力データを</a:t>
            </a:r>
            <a:r>
              <a:rPr lang="ja-JP" altLang="en-US" sz="1800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既知</a:t>
            </a:r>
            <a:r>
              <a:rPr lang="ja-JP" altLang="en-US" sz="1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のクラスに分類</a:t>
            </a:r>
            <a:r>
              <a:rPr lang="ja-JP" altLang="en-US" sz="18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する</a:t>
            </a:r>
            <a:endParaRPr lang="en-US" altLang="ja-JP" sz="18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0" indent="0">
              <a:buNone/>
            </a:pPr>
            <a:r>
              <a:rPr lang="en-US" altLang="ja-JP" sz="1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※</a:t>
            </a:r>
            <a:r>
              <a:rPr lang="ja-JP" altLang="en-US" sz="1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クラス分類のみをパターン認識と呼ぶ事もある</a:t>
            </a:r>
            <a:endParaRPr lang="en-US" altLang="ja-JP" sz="18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" name="コンテンツ プレースホルダー 2"/>
          <p:cNvSpPr txBox="1">
            <a:spLocks/>
          </p:cNvSpPr>
          <p:nvPr/>
        </p:nvSpPr>
        <p:spPr>
          <a:xfrm>
            <a:off x="6378196" y="2345411"/>
            <a:ext cx="5343904" cy="11470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sz="2400" b="1" u="sng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2) </a:t>
            </a:r>
            <a:r>
              <a:rPr lang="ja-JP" altLang="en-US" sz="2400" b="1" u="sng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クラスタリング </a:t>
            </a:r>
            <a:r>
              <a:rPr lang="en-US" altLang="ja-JP" sz="2400" b="1" u="sng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Clustering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</a:t>
            </a:r>
          </a:p>
          <a:p>
            <a:pPr marL="0" indent="0">
              <a:buNone/>
            </a:pPr>
            <a:r>
              <a:rPr lang="ja-JP" altLang="en-US" sz="18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複数</a:t>
            </a:r>
            <a:r>
              <a:rPr lang="ja-JP" altLang="en-US" sz="1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の入力データから未知の類似した</a:t>
            </a:r>
            <a:r>
              <a:rPr lang="ja-JP" altLang="en-US" sz="18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グループ（</a:t>
            </a:r>
            <a:r>
              <a:rPr lang="ja-JP" altLang="en-US" sz="1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クラスタ）を発見</a:t>
            </a:r>
            <a:r>
              <a:rPr lang="ja-JP" altLang="en-US" sz="18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する</a:t>
            </a:r>
            <a:endParaRPr lang="en-US" altLang="ja-JP" sz="18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10272938" y="5356959"/>
            <a:ext cx="17235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識別対象の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algn="ctr"/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ラベル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8" name="グループ化 7"/>
          <p:cNvGrpSpPr/>
          <p:nvPr/>
        </p:nvGrpSpPr>
        <p:grpSpPr>
          <a:xfrm>
            <a:off x="3177089" y="4805680"/>
            <a:ext cx="1374859" cy="1684842"/>
            <a:chOff x="3207170" y="1473762"/>
            <a:chExt cx="1374859" cy="1684842"/>
          </a:xfrm>
        </p:grpSpPr>
        <p:sp>
          <p:nvSpPr>
            <p:cNvPr id="9" name="正方形/長方形 8"/>
            <p:cNvSpPr/>
            <p:nvPr/>
          </p:nvSpPr>
          <p:spPr>
            <a:xfrm>
              <a:off x="3207170" y="2561704"/>
              <a:ext cx="1374859" cy="596900"/>
            </a:xfrm>
            <a:prstGeom prst="rect">
              <a:avLst/>
            </a:prstGeom>
            <a:solidFill>
              <a:srgbClr val="008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8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前処理</a:t>
              </a:r>
            </a:p>
          </p:txBody>
        </p:sp>
        <p:grpSp>
          <p:nvGrpSpPr>
            <p:cNvPr id="10" name="グループ化 9"/>
            <p:cNvGrpSpPr/>
            <p:nvPr/>
          </p:nvGrpSpPr>
          <p:grpSpPr>
            <a:xfrm>
              <a:off x="3483741" y="1473762"/>
              <a:ext cx="792956" cy="905528"/>
              <a:chOff x="-1150143" y="-7692"/>
              <a:chExt cx="2121694" cy="2422900"/>
            </a:xfrm>
          </p:grpSpPr>
          <p:pic>
            <p:nvPicPr>
              <p:cNvPr id="11" name="Picture 2" descr="C:\Users\takashi\Dropbox\ResearchProposal\講義img\apple2_0.835995.bmp"/>
              <p:cNvPicPr>
                <a:picLocks noChangeAspect="1" noChangeArrowheads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89" r="3420"/>
              <a:stretch/>
            </p:blipFill>
            <p:spPr bwMode="auto">
              <a:xfrm>
                <a:off x="-1150143" y="-7692"/>
                <a:ext cx="1378743" cy="1323037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2" name="Picture 4" descr="C:\Users\takashi\Dropbox\ResearchProposal\講義img\banana1_0.518607.bmp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785170" y="544041"/>
                <a:ext cx="1384607" cy="1322576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3" name="Picture 5" descr="C:\Users\takashi\Dropbox\ResearchProposal\講義img\mikan4_0.792652.bmp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908" r="4701"/>
              <a:stretch/>
            </p:blipFill>
            <p:spPr bwMode="auto">
              <a:xfrm>
                <a:off x="-414337" y="1095311"/>
                <a:ext cx="1385888" cy="1319897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14" name="グループ化 13"/>
          <p:cNvGrpSpPr/>
          <p:nvPr/>
        </p:nvGrpSpPr>
        <p:grpSpPr>
          <a:xfrm>
            <a:off x="5288374" y="4577954"/>
            <a:ext cx="1739899" cy="1912568"/>
            <a:chOff x="4985751" y="1246036"/>
            <a:chExt cx="1739899" cy="1912568"/>
          </a:xfrm>
        </p:grpSpPr>
        <p:sp>
          <p:nvSpPr>
            <p:cNvPr id="15" name="正方形/長方形 14"/>
            <p:cNvSpPr/>
            <p:nvPr/>
          </p:nvSpPr>
          <p:spPr>
            <a:xfrm>
              <a:off x="4985751" y="2561704"/>
              <a:ext cx="1739899" cy="596900"/>
            </a:xfrm>
            <a:prstGeom prst="rect">
              <a:avLst/>
            </a:prstGeom>
            <a:solidFill>
              <a:srgbClr val="008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8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特徴抽出</a:t>
              </a:r>
            </a:p>
          </p:txBody>
        </p:sp>
        <p:grpSp>
          <p:nvGrpSpPr>
            <p:cNvPr id="16" name="グループ化 15"/>
            <p:cNvGrpSpPr/>
            <p:nvPr/>
          </p:nvGrpSpPr>
          <p:grpSpPr>
            <a:xfrm>
              <a:off x="5189488" y="1246036"/>
              <a:ext cx="1332425" cy="1186052"/>
              <a:chOff x="53089" y="4594860"/>
              <a:chExt cx="3411892" cy="3169920"/>
            </a:xfrm>
          </p:grpSpPr>
          <p:grpSp>
            <p:nvGrpSpPr>
              <p:cNvPr id="17" name="グループ化 16"/>
              <p:cNvGrpSpPr/>
              <p:nvPr/>
            </p:nvGrpSpPr>
            <p:grpSpPr>
              <a:xfrm>
                <a:off x="53089" y="4594860"/>
                <a:ext cx="3411892" cy="3169920"/>
                <a:chOff x="4822723" y="3479110"/>
                <a:chExt cx="2841333" cy="2639826"/>
              </a:xfrm>
            </p:grpSpPr>
            <p:cxnSp>
              <p:nvCxnSpPr>
                <p:cNvPr id="27" name="直線矢印コネクタ 26"/>
                <p:cNvCxnSpPr/>
                <p:nvPr/>
              </p:nvCxnSpPr>
              <p:spPr>
                <a:xfrm>
                  <a:off x="4822723" y="6105524"/>
                  <a:ext cx="2841333" cy="0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直線矢印コネクタ 27"/>
                <p:cNvCxnSpPr/>
                <p:nvPr/>
              </p:nvCxnSpPr>
              <p:spPr>
                <a:xfrm flipV="1">
                  <a:off x="4835628" y="3479110"/>
                  <a:ext cx="0" cy="2639826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" name="グループ化 17"/>
              <p:cNvGrpSpPr/>
              <p:nvPr/>
            </p:nvGrpSpPr>
            <p:grpSpPr>
              <a:xfrm>
                <a:off x="375235" y="5184994"/>
                <a:ext cx="894230" cy="636748"/>
                <a:chOff x="5122287" y="3532186"/>
                <a:chExt cx="894230" cy="636748"/>
              </a:xfrm>
            </p:grpSpPr>
            <p:pic>
              <p:nvPicPr>
                <p:cNvPr id="25" name="Picture 2" descr="C:\Users\takashi\Desktop\apple1.bmp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631626" y="3834675"/>
                  <a:ext cx="384891" cy="33425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6" name="Picture 4" descr="C:\Users\takashi\Desktop\appleTrgt.bmp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122287" y="3532186"/>
                  <a:ext cx="375068" cy="33425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19" name="グループ化 18"/>
              <p:cNvGrpSpPr/>
              <p:nvPr/>
            </p:nvGrpSpPr>
            <p:grpSpPr>
              <a:xfrm>
                <a:off x="2119346" y="5124247"/>
                <a:ext cx="851679" cy="849038"/>
                <a:chOff x="7072138" y="3364759"/>
                <a:chExt cx="851679" cy="849038"/>
              </a:xfrm>
            </p:grpSpPr>
            <p:pic>
              <p:nvPicPr>
                <p:cNvPr id="23" name="Picture 10" descr="C:\Users\takashi\Desktop\mikan1.bmp"/>
                <p:cNvPicPr>
                  <a:picLocks noChangeAspect="1" noChangeArrowheads="1"/>
                </p:cNvPicPr>
                <p:nvPr/>
              </p:nvPicPr>
              <p:blipFill rotWithShape="1"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-666"/>
                <a:stretch/>
              </p:blipFill>
              <p:spPr bwMode="auto">
                <a:xfrm>
                  <a:off x="7552516" y="3851725"/>
                  <a:ext cx="371301" cy="362072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4" name="Picture 11" descr="C:\Users\takashi\Desktop\mikan2.bmp"/>
                <p:cNvPicPr>
                  <a:picLocks noChangeAspect="1" noChangeArrowheads="1"/>
                </p:cNvPicPr>
                <p:nvPr/>
              </p:nvPicPr>
              <p:blipFill rotWithShape="1"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598" r="3043"/>
                <a:stretch/>
              </p:blipFill>
              <p:spPr bwMode="auto">
                <a:xfrm>
                  <a:off x="7072138" y="3364759"/>
                  <a:ext cx="371560" cy="362074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20" name="グループ化 19"/>
              <p:cNvGrpSpPr/>
              <p:nvPr/>
            </p:nvGrpSpPr>
            <p:grpSpPr>
              <a:xfrm>
                <a:off x="1943661" y="6797579"/>
                <a:ext cx="969382" cy="585469"/>
                <a:chOff x="6919313" y="4969511"/>
                <a:chExt cx="969382" cy="585469"/>
              </a:xfrm>
            </p:grpSpPr>
            <p:pic>
              <p:nvPicPr>
                <p:cNvPr id="21" name="Picture 8" descr="C:\Users\takashi\Desktop\banana1.bmp"/>
                <p:cNvPicPr>
                  <a:picLocks noChangeAspect="1" noChangeArrowheads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919313" y="4969511"/>
                  <a:ext cx="398928" cy="38097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2" name="Picture 9" descr="C:\Users\takashi\Desktop\banana2.bmp"/>
                <p:cNvPicPr>
                  <a:picLocks noChangeAspect="1" noChangeArrowheads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74020" y="5174001"/>
                  <a:ext cx="414675" cy="38097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</p:grpSp>
      <p:grpSp>
        <p:nvGrpSpPr>
          <p:cNvPr id="29" name="グループ化 28"/>
          <p:cNvGrpSpPr/>
          <p:nvPr/>
        </p:nvGrpSpPr>
        <p:grpSpPr>
          <a:xfrm>
            <a:off x="7764699" y="4577954"/>
            <a:ext cx="1775459" cy="1912568"/>
            <a:chOff x="7248547" y="1246036"/>
            <a:chExt cx="1775459" cy="1912568"/>
          </a:xfrm>
        </p:grpSpPr>
        <p:sp>
          <p:nvSpPr>
            <p:cNvPr id="30" name="正方形/長方形 29"/>
            <p:cNvSpPr/>
            <p:nvPr/>
          </p:nvSpPr>
          <p:spPr>
            <a:xfrm>
              <a:off x="7248547" y="2561704"/>
              <a:ext cx="1775459" cy="596900"/>
            </a:xfrm>
            <a:prstGeom prst="rect">
              <a:avLst/>
            </a:prstGeom>
            <a:solidFill>
              <a:srgbClr val="008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クラス分類</a:t>
              </a:r>
            </a:p>
          </p:txBody>
        </p:sp>
        <p:grpSp>
          <p:nvGrpSpPr>
            <p:cNvPr id="31" name="グループ化 30"/>
            <p:cNvGrpSpPr/>
            <p:nvPr/>
          </p:nvGrpSpPr>
          <p:grpSpPr>
            <a:xfrm>
              <a:off x="7496838" y="1246036"/>
              <a:ext cx="1332425" cy="1186052"/>
              <a:chOff x="53089" y="4594860"/>
              <a:chExt cx="3411892" cy="3169920"/>
            </a:xfrm>
          </p:grpSpPr>
          <p:grpSp>
            <p:nvGrpSpPr>
              <p:cNvPr id="35" name="グループ化 34"/>
              <p:cNvGrpSpPr/>
              <p:nvPr/>
            </p:nvGrpSpPr>
            <p:grpSpPr>
              <a:xfrm>
                <a:off x="53089" y="4594860"/>
                <a:ext cx="3411892" cy="3169920"/>
                <a:chOff x="4822723" y="3479110"/>
                <a:chExt cx="2841333" cy="2639826"/>
              </a:xfrm>
            </p:grpSpPr>
            <p:cxnSp>
              <p:nvCxnSpPr>
                <p:cNvPr id="45" name="直線矢印コネクタ 44"/>
                <p:cNvCxnSpPr/>
                <p:nvPr/>
              </p:nvCxnSpPr>
              <p:spPr>
                <a:xfrm>
                  <a:off x="4822723" y="6105524"/>
                  <a:ext cx="2841333" cy="0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直線矢印コネクタ 45"/>
                <p:cNvCxnSpPr/>
                <p:nvPr/>
              </p:nvCxnSpPr>
              <p:spPr>
                <a:xfrm flipV="1">
                  <a:off x="4835628" y="3479110"/>
                  <a:ext cx="0" cy="2639826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6" name="グループ化 35"/>
              <p:cNvGrpSpPr/>
              <p:nvPr/>
            </p:nvGrpSpPr>
            <p:grpSpPr>
              <a:xfrm>
                <a:off x="375235" y="5184994"/>
                <a:ext cx="881504" cy="636748"/>
                <a:chOff x="5122287" y="3532186"/>
                <a:chExt cx="881504" cy="636748"/>
              </a:xfrm>
            </p:grpSpPr>
            <p:pic>
              <p:nvPicPr>
                <p:cNvPr id="43" name="Picture 2" descr="C:\Users\takashi\Desktop\apple1.bmp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618900" y="3834675"/>
                  <a:ext cx="384891" cy="33425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4" name="Picture 4" descr="C:\Users\takashi\Desktop\appleTrgt.bmp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122287" y="3532186"/>
                  <a:ext cx="375068" cy="33425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37" name="グループ化 36"/>
              <p:cNvGrpSpPr/>
              <p:nvPr/>
            </p:nvGrpSpPr>
            <p:grpSpPr>
              <a:xfrm>
                <a:off x="2119346" y="5124247"/>
                <a:ext cx="851679" cy="849038"/>
                <a:chOff x="7072138" y="3364759"/>
                <a:chExt cx="851679" cy="849038"/>
              </a:xfrm>
            </p:grpSpPr>
            <p:pic>
              <p:nvPicPr>
                <p:cNvPr id="41" name="Picture 10" descr="C:\Users\takashi\Desktop\mikan1.bmp"/>
                <p:cNvPicPr>
                  <a:picLocks noChangeAspect="1" noChangeArrowheads="1"/>
                </p:cNvPicPr>
                <p:nvPr/>
              </p:nvPicPr>
              <p:blipFill rotWithShape="1"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-666"/>
                <a:stretch/>
              </p:blipFill>
              <p:spPr bwMode="auto">
                <a:xfrm>
                  <a:off x="7552516" y="3851725"/>
                  <a:ext cx="371301" cy="362072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2" name="Picture 11" descr="C:\Users\takashi\Desktop\mikan2.bmp"/>
                <p:cNvPicPr>
                  <a:picLocks noChangeAspect="1" noChangeArrowheads="1"/>
                </p:cNvPicPr>
                <p:nvPr/>
              </p:nvPicPr>
              <p:blipFill rotWithShape="1"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598" r="3043"/>
                <a:stretch/>
              </p:blipFill>
              <p:spPr bwMode="auto">
                <a:xfrm>
                  <a:off x="7072138" y="3364759"/>
                  <a:ext cx="371560" cy="362074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38" name="グループ化 37"/>
              <p:cNvGrpSpPr/>
              <p:nvPr/>
            </p:nvGrpSpPr>
            <p:grpSpPr>
              <a:xfrm>
                <a:off x="1943661" y="6797579"/>
                <a:ext cx="969382" cy="585469"/>
                <a:chOff x="6919313" y="4969511"/>
                <a:chExt cx="969382" cy="585469"/>
              </a:xfrm>
            </p:grpSpPr>
            <p:pic>
              <p:nvPicPr>
                <p:cNvPr id="39" name="Picture 8" descr="C:\Users\takashi\Desktop\banana1.bmp"/>
                <p:cNvPicPr>
                  <a:picLocks noChangeAspect="1" noChangeArrowheads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919313" y="4969511"/>
                  <a:ext cx="398928" cy="38097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0" name="Picture 9" descr="C:\Users\takashi\Desktop\banana2.bmp"/>
                <p:cNvPicPr>
                  <a:picLocks noChangeAspect="1" noChangeArrowheads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74020" y="5174001"/>
                  <a:ext cx="414675" cy="38097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cxnSp>
          <p:nvCxnSpPr>
            <p:cNvPr id="32" name="直線コネクタ 31"/>
            <p:cNvCxnSpPr/>
            <p:nvPr/>
          </p:nvCxnSpPr>
          <p:spPr>
            <a:xfrm flipH="1" flipV="1">
              <a:off x="8024192" y="1280160"/>
              <a:ext cx="129209" cy="56653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線コネクタ 32"/>
            <p:cNvCxnSpPr/>
            <p:nvPr/>
          </p:nvCxnSpPr>
          <p:spPr>
            <a:xfrm>
              <a:off x="8158371" y="1851661"/>
              <a:ext cx="626165" cy="12920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線コネクタ 33"/>
            <p:cNvCxnSpPr/>
            <p:nvPr/>
          </p:nvCxnSpPr>
          <p:spPr>
            <a:xfrm flipH="1">
              <a:off x="7537174" y="1851661"/>
              <a:ext cx="611256" cy="45223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グループ化 46"/>
          <p:cNvGrpSpPr/>
          <p:nvPr/>
        </p:nvGrpSpPr>
        <p:grpSpPr>
          <a:xfrm>
            <a:off x="702954" y="4631796"/>
            <a:ext cx="1737709" cy="2099204"/>
            <a:chOff x="664854" y="1299878"/>
            <a:chExt cx="1737709" cy="2099204"/>
          </a:xfrm>
        </p:grpSpPr>
        <p:grpSp>
          <p:nvGrpSpPr>
            <p:cNvPr id="48" name="グループ化 47"/>
            <p:cNvGrpSpPr/>
            <p:nvPr/>
          </p:nvGrpSpPr>
          <p:grpSpPr>
            <a:xfrm>
              <a:off x="664854" y="1299878"/>
              <a:ext cx="1737709" cy="1019704"/>
              <a:chOff x="664854" y="1299878"/>
              <a:chExt cx="1737709" cy="1019704"/>
            </a:xfrm>
          </p:grpSpPr>
          <p:sp>
            <p:nvSpPr>
              <p:cNvPr id="51" name="テキスト ボックス 50"/>
              <p:cNvSpPr txBox="1"/>
              <p:nvPr/>
            </p:nvSpPr>
            <p:spPr>
              <a:xfrm>
                <a:off x="679014" y="1857917"/>
                <a:ext cx="172354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正解画像群</a:t>
                </a:r>
                <a:endParaRPr lang="en-US" altLang="ja-JP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grpSp>
            <p:nvGrpSpPr>
              <p:cNvPr id="52" name="グループ化 51"/>
              <p:cNvGrpSpPr/>
              <p:nvPr/>
            </p:nvGrpSpPr>
            <p:grpSpPr>
              <a:xfrm>
                <a:off x="664854" y="1299878"/>
                <a:ext cx="1726471" cy="472076"/>
                <a:chOff x="-3038147" y="205873"/>
                <a:chExt cx="4865919" cy="1330508"/>
              </a:xfrm>
            </p:grpSpPr>
            <p:pic>
              <p:nvPicPr>
                <p:cNvPr id="53" name="Picture 3" descr="C:\Users\takashi\Desktop\apple2.bmp"/>
                <p:cNvPicPr>
                  <a:picLocks noChangeAspect="1" noChangeArrowheads="1"/>
                </p:cNvPicPr>
                <p:nvPr/>
              </p:nvPicPr>
              <p:blipFill rotWithShape="1"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7642"/>
                <a:stretch/>
              </p:blipFill>
              <p:spPr bwMode="auto">
                <a:xfrm>
                  <a:off x="-3038147" y="205873"/>
                  <a:ext cx="1370871" cy="1330508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4" name="Picture 8" descr="C:\Users\takashi\Desktop\banana1.bmp"/>
                <p:cNvPicPr>
                  <a:picLocks noChangeAspect="1" noChangeArrowheads="1"/>
                </p:cNvPicPr>
                <p:nvPr/>
              </p:nvPicPr>
              <p:blipFill rotWithShape="1">
                <a:blip r:embed="rId1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1602"/>
                <a:stretch/>
              </p:blipFill>
              <p:spPr bwMode="auto">
                <a:xfrm>
                  <a:off x="-1289191" y="205873"/>
                  <a:ext cx="1370871" cy="1330508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5" name="Picture 13" descr="C:\Users\takashi\Desktop\mikantest.bmp"/>
                <p:cNvPicPr>
                  <a:picLocks noChangeAspect="1" noChangeArrowheads="1"/>
                </p:cNvPicPr>
                <p:nvPr/>
              </p:nvPicPr>
              <p:blipFill rotWithShape="1"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419" r="5063"/>
                <a:stretch/>
              </p:blipFill>
              <p:spPr bwMode="auto">
                <a:xfrm>
                  <a:off x="459765" y="205873"/>
                  <a:ext cx="1368007" cy="1330508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sp>
          <p:nvSpPr>
            <p:cNvPr id="49" name="テキスト ボックス 48"/>
            <p:cNvSpPr txBox="1"/>
            <p:nvPr/>
          </p:nvSpPr>
          <p:spPr>
            <a:xfrm>
              <a:off x="921805" y="2937417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ja-JP" altLang="en-US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識別</a:t>
              </a:r>
              <a:r>
                <a:rPr lang="ja-JP" altLang="en-US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対象</a:t>
              </a:r>
              <a:endParaRPr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pic>
          <p:nvPicPr>
            <p:cNvPr id="50" name="Picture 5" descr="C:\Users\takashi\Desktop\apple3.bmp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10459" y="2430740"/>
              <a:ext cx="594541" cy="5054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6" name="右矢印 55"/>
          <p:cNvSpPr/>
          <p:nvPr/>
        </p:nvSpPr>
        <p:spPr>
          <a:xfrm>
            <a:off x="2592627" y="5421198"/>
            <a:ext cx="493474" cy="501520"/>
          </a:xfrm>
          <a:prstGeom prst="rightArrow">
            <a:avLst>
              <a:gd name="adj1" fmla="val 50000"/>
              <a:gd name="adj2" fmla="val 612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57" name="右矢印 56"/>
          <p:cNvSpPr/>
          <p:nvPr/>
        </p:nvSpPr>
        <p:spPr>
          <a:xfrm>
            <a:off x="4637327" y="5421198"/>
            <a:ext cx="493474" cy="501520"/>
          </a:xfrm>
          <a:prstGeom prst="rightArrow">
            <a:avLst>
              <a:gd name="adj1" fmla="val 50000"/>
              <a:gd name="adj2" fmla="val 612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58" name="右矢印 57"/>
          <p:cNvSpPr/>
          <p:nvPr/>
        </p:nvSpPr>
        <p:spPr>
          <a:xfrm>
            <a:off x="7215427" y="5421198"/>
            <a:ext cx="493474" cy="501520"/>
          </a:xfrm>
          <a:prstGeom prst="rightArrow">
            <a:avLst>
              <a:gd name="adj1" fmla="val 50000"/>
              <a:gd name="adj2" fmla="val 612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59" name="右矢印 58"/>
          <p:cNvSpPr/>
          <p:nvPr/>
        </p:nvSpPr>
        <p:spPr>
          <a:xfrm>
            <a:off x="9717327" y="5421198"/>
            <a:ext cx="493474" cy="501520"/>
          </a:xfrm>
          <a:prstGeom prst="rightArrow">
            <a:avLst>
              <a:gd name="adj1" fmla="val 50000"/>
              <a:gd name="adj2" fmla="val 612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0" name="コンテンツ プレースホルダー 2"/>
          <p:cNvSpPr txBox="1">
            <a:spLocks/>
          </p:cNvSpPr>
          <p:nvPr/>
        </p:nvSpPr>
        <p:spPr>
          <a:xfrm>
            <a:off x="421897" y="3902121"/>
            <a:ext cx="11084303" cy="4793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クラス分類の一般的な手順は以下の通り</a:t>
            </a:r>
            <a:endParaRPr lang="en-US" altLang="ja-JP" sz="18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24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97918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94946" y="365126"/>
            <a:ext cx="11062319" cy="733270"/>
          </a:xfrm>
        </p:spPr>
        <p:txBody>
          <a:bodyPr/>
          <a:lstStyle/>
          <a:p>
            <a:r>
              <a:rPr kumimoji="1" lang="ja-JP" altLang="en-US" dirty="0" smtClean="0"/>
              <a:t>識別器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94946" y="1292351"/>
            <a:ext cx="10916483" cy="1892638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ja-JP" altLang="en-US" sz="2400" dirty="0" smtClean="0"/>
              <a:t>教師データ（ラベルつき特徴ベクトル）から特徴空間の分割方法を学習し</a:t>
            </a:r>
            <a:r>
              <a:rPr lang="ja-JP" altLang="en-US" sz="2400" dirty="0"/>
              <a:t>，</a:t>
            </a:r>
            <a:r>
              <a:rPr lang="ja-JP" altLang="en-US" sz="2400" dirty="0" smtClean="0"/>
              <a:t>未知データにラベル付けを行なう手法</a:t>
            </a:r>
            <a:endParaRPr lang="en-US" altLang="ja-JP" sz="2400" dirty="0" smtClean="0"/>
          </a:p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ja-JP" altLang="en-US" sz="2400" dirty="0" smtClean="0"/>
              <a:t>プロトタイプ法，</a:t>
            </a:r>
            <a:r>
              <a:rPr lang="en-US" altLang="ja-JP" sz="2400" dirty="0" err="1" smtClean="0"/>
              <a:t>kNN</a:t>
            </a:r>
            <a:r>
              <a:rPr lang="ja-JP" altLang="en-US" sz="2400" dirty="0" smtClean="0"/>
              <a:t>（</a:t>
            </a:r>
            <a:r>
              <a:rPr lang="en-US" altLang="ja-JP" sz="2400" dirty="0" smtClean="0"/>
              <a:t>k-Nearest-Neighbor</a:t>
            </a:r>
            <a:r>
              <a:rPr lang="ja-JP" altLang="en-US" sz="2400" dirty="0" smtClean="0"/>
              <a:t>法），</a:t>
            </a:r>
            <a:r>
              <a:rPr lang="en-US" altLang="ja-JP" sz="2400" dirty="0" smtClean="0"/>
              <a:t>SVM</a:t>
            </a:r>
            <a:r>
              <a:rPr lang="ja-JP" altLang="en-US" sz="2400" dirty="0" smtClean="0"/>
              <a:t>（</a:t>
            </a:r>
            <a:r>
              <a:rPr lang="en-US" altLang="ja-JP" sz="2400" dirty="0" smtClean="0"/>
              <a:t>Support Vector </a:t>
            </a:r>
            <a:r>
              <a:rPr lang="en-US" altLang="ja-JP" sz="2400" dirty="0" err="1" smtClean="0"/>
              <a:t>Macine</a:t>
            </a:r>
            <a:r>
              <a:rPr lang="ja-JP" altLang="en-US" sz="2400" dirty="0" smtClean="0"/>
              <a:t>）</a:t>
            </a:r>
            <a:r>
              <a:rPr lang="en-US" altLang="ja-JP" sz="2400" dirty="0" smtClean="0"/>
              <a:t>RM</a:t>
            </a:r>
            <a:r>
              <a:rPr lang="ja-JP" altLang="en-US" sz="2400" dirty="0" smtClean="0"/>
              <a:t>（</a:t>
            </a:r>
            <a:r>
              <a:rPr lang="en-US" altLang="ja-JP" sz="2400" dirty="0" smtClean="0"/>
              <a:t>Random Forest</a:t>
            </a:r>
            <a:r>
              <a:rPr lang="ja-JP" altLang="en-US" sz="2400" dirty="0" smtClean="0"/>
              <a:t>）</a:t>
            </a:r>
            <a:endParaRPr lang="en-US" altLang="ja-JP" sz="2400" dirty="0" smtClean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9573" y="3415757"/>
            <a:ext cx="3882561" cy="3312137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6508" y="3415757"/>
            <a:ext cx="3882561" cy="3312137"/>
          </a:xfrm>
          <a:prstGeom prst="rect">
            <a:avLst/>
          </a:prstGeom>
        </p:spPr>
      </p:pic>
      <p:grpSp>
        <p:nvGrpSpPr>
          <p:cNvPr id="11" name="グループ化 10"/>
          <p:cNvGrpSpPr/>
          <p:nvPr/>
        </p:nvGrpSpPr>
        <p:grpSpPr>
          <a:xfrm>
            <a:off x="7791142" y="3541772"/>
            <a:ext cx="824729" cy="3038475"/>
            <a:chOff x="7274714" y="3484652"/>
            <a:chExt cx="824729" cy="3038475"/>
          </a:xfrm>
        </p:grpSpPr>
        <p:cxnSp>
          <p:nvCxnSpPr>
            <p:cNvPr id="7" name="直線コネクタ 6"/>
            <p:cNvCxnSpPr/>
            <p:nvPr/>
          </p:nvCxnSpPr>
          <p:spPr>
            <a:xfrm>
              <a:off x="7274714" y="3484652"/>
              <a:ext cx="824729" cy="3038475"/>
            </a:xfrm>
            <a:prstGeom prst="line">
              <a:avLst/>
            </a:prstGeom>
            <a:ln w="539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テキスト ボックス 9"/>
            <p:cNvSpPr txBox="1"/>
            <p:nvPr/>
          </p:nvSpPr>
          <p:spPr>
            <a:xfrm>
              <a:off x="7315200" y="3524035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分割</a:t>
              </a:r>
              <a:endPara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  <p:sp>
        <p:nvSpPr>
          <p:cNvPr id="12" name="円/楕円 11"/>
          <p:cNvSpPr/>
          <p:nvPr/>
        </p:nvSpPr>
        <p:spPr>
          <a:xfrm>
            <a:off x="8721253" y="6039943"/>
            <a:ext cx="123290" cy="123290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8812703" y="5886205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未知データに</a:t>
            </a:r>
            <a:endParaRPr lang="en-US" altLang="ja-JP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ラベル付け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25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4430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70667" y="858612"/>
            <a:ext cx="5280190" cy="733270"/>
          </a:xfrm>
        </p:spPr>
        <p:txBody>
          <a:bodyPr>
            <a:normAutofit/>
          </a:bodyPr>
          <a:lstStyle/>
          <a:p>
            <a:r>
              <a:rPr kumimoji="1" lang="ja-JP" altLang="en-US" sz="3600" dirty="0" smtClean="0"/>
              <a:t>プロトタイプ法</a:t>
            </a:r>
            <a:endParaRPr kumimoji="1" lang="ja-JP" altLang="en-US" sz="36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70667" y="2098465"/>
            <a:ext cx="6267162" cy="3126678"/>
          </a:xfrm>
        </p:spPr>
        <p:txBody>
          <a:bodyPr>
            <a:normAutofit/>
          </a:bodyPr>
          <a:lstStyle/>
          <a:p>
            <a:r>
              <a:rPr lang="ja-JP" altLang="en-US" sz="2400" dirty="0" smtClean="0"/>
              <a:t>各クラスを代表する点を選択（作成）</a:t>
            </a:r>
            <a:endParaRPr lang="en-US" altLang="ja-JP" sz="2000" dirty="0" smtClean="0"/>
          </a:p>
          <a:p>
            <a:pPr marL="0" indent="0">
              <a:buNone/>
            </a:pPr>
            <a:r>
              <a:rPr kumimoji="1" lang="ja-JP" altLang="en-US" sz="2400" dirty="0" smtClean="0"/>
              <a:t>　↑これをプロトタイプと呼ぶ</a:t>
            </a:r>
            <a:endParaRPr kumimoji="1" lang="en-US" altLang="ja-JP" sz="2400" dirty="0"/>
          </a:p>
          <a:p>
            <a:pPr lvl="1"/>
            <a:r>
              <a:rPr lang="ja-JP" altLang="en-US" sz="2000" dirty="0" smtClean="0"/>
              <a:t>代表的なデータをプロトタイプにする</a:t>
            </a:r>
            <a:endParaRPr lang="en-US" altLang="ja-JP" sz="2000" dirty="0" smtClean="0"/>
          </a:p>
          <a:p>
            <a:pPr lvl="1"/>
            <a:r>
              <a:rPr lang="ja-JP" altLang="en-US" sz="2000" dirty="0" smtClean="0"/>
              <a:t>クラス内データの平均値をプロトタイプにする</a:t>
            </a:r>
            <a:endParaRPr lang="en-US" altLang="ja-JP" sz="2000" dirty="0" smtClean="0"/>
          </a:p>
          <a:p>
            <a:pPr lvl="1"/>
            <a:endParaRPr lang="en-US" altLang="ja-JP" sz="2000" dirty="0" smtClean="0"/>
          </a:p>
          <a:p>
            <a:r>
              <a:rPr lang="ja-JP" altLang="en-US" sz="2400" dirty="0" smtClean="0"/>
              <a:t>未知データを特徴空間に配置し，最も近いプロトタイプのラベルを識別結果とする</a:t>
            </a:r>
            <a:endParaRPr kumimoji="1" lang="ja-JP" altLang="en-US" sz="2400" dirty="0"/>
          </a:p>
        </p:txBody>
      </p:sp>
      <p:grpSp>
        <p:nvGrpSpPr>
          <p:cNvPr id="22" name="グループ化 21"/>
          <p:cNvGrpSpPr/>
          <p:nvPr/>
        </p:nvGrpSpPr>
        <p:grpSpPr>
          <a:xfrm>
            <a:off x="8195083" y="2615693"/>
            <a:ext cx="3362595" cy="2757950"/>
            <a:chOff x="4778515" y="3357716"/>
            <a:chExt cx="3362595" cy="2757950"/>
          </a:xfrm>
        </p:grpSpPr>
        <p:cxnSp>
          <p:nvCxnSpPr>
            <p:cNvPr id="23" name="直線矢印コネクタ 22"/>
            <p:cNvCxnSpPr/>
            <p:nvPr/>
          </p:nvCxnSpPr>
          <p:spPr>
            <a:xfrm>
              <a:off x="4822723" y="6105524"/>
              <a:ext cx="3318387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線矢印コネクタ 23"/>
            <p:cNvCxnSpPr/>
            <p:nvPr/>
          </p:nvCxnSpPr>
          <p:spPr>
            <a:xfrm flipH="1" flipV="1">
              <a:off x="4778515" y="3357716"/>
              <a:ext cx="49127" cy="275795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テキスト ボックス 24"/>
          <p:cNvSpPr txBox="1"/>
          <p:nvPr/>
        </p:nvSpPr>
        <p:spPr>
          <a:xfrm>
            <a:off x="10637750" y="5380171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6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特徴１</a:t>
            </a:r>
            <a:endParaRPr lang="ja-JP" altLang="en-US" sz="16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26" name="テキスト ボックス 25"/>
          <p:cNvSpPr txBox="1"/>
          <p:nvPr/>
        </p:nvSpPr>
        <p:spPr>
          <a:xfrm>
            <a:off x="7459525" y="2517639"/>
            <a:ext cx="7232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特徴</a:t>
            </a:r>
            <a:r>
              <a:rPr lang="en-US" altLang="ja-JP" sz="16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2</a:t>
            </a:r>
            <a:endParaRPr lang="en-US" altLang="ja-JP" sz="16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pic>
        <p:nvPicPr>
          <p:cNvPr id="27" name="Picture 5" descr="C:\Users\takashi\Desktop\apple3.bmp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7122" y="4283683"/>
            <a:ext cx="423505" cy="360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3" descr="C:\Users\takashi\Desktop\apple2.bmp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6043" y="3693200"/>
            <a:ext cx="417132" cy="373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4" descr="C:\Users\takashi\Desktop\appleTrgt.bmp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2279" y="3244603"/>
            <a:ext cx="409909" cy="365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17" descr="C:\Users\takashi\Desktop\SamplePhoto\DSC_5066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4700"/>
                    </a14:imgEffect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053" t="6723" r="29115" b="12595"/>
          <a:stretch/>
        </p:blipFill>
        <p:spPr bwMode="auto">
          <a:xfrm>
            <a:off x="11040088" y="3441600"/>
            <a:ext cx="396445" cy="408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 descr="C:\Users\takashi\Desktop\apple1.bmp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2816" y="3936165"/>
            <a:ext cx="377760" cy="328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12" descr="C:\Users\takashi\Desktop\mikan3.bmp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0" r="1274"/>
          <a:stretch/>
        </p:blipFill>
        <p:spPr bwMode="auto">
          <a:xfrm>
            <a:off x="8422849" y="2895534"/>
            <a:ext cx="407043" cy="395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10" descr="C:\Users\takashi\Desktop\mikan1.bmp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666"/>
          <a:stretch/>
        </p:blipFill>
        <p:spPr bwMode="auto">
          <a:xfrm>
            <a:off x="8888128" y="2697521"/>
            <a:ext cx="363885" cy="354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11" descr="C:\Users\takashi\Desktop\mikan2.bmp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8" r="3043"/>
          <a:stretch/>
        </p:blipFill>
        <p:spPr bwMode="auto">
          <a:xfrm>
            <a:off x="8772677" y="3146285"/>
            <a:ext cx="366264" cy="356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13" descr="C:\Users\takashi\Desktop\mikantest.bmp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9" r="5063"/>
          <a:stretch/>
        </p:blipFill>
        <p:spPr bwMode="auto">
          <a:xfrm>
            <a:off x="9364984" y="2527172"/>
            <a:ext cx="374138" cy="363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16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5042" y="2991302"/>
            <a:ext cx="342635" cy="3421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" name="Picture 8" descr="C:\Users\takashi\Desktop\banana1.bmp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4983" y="4708301"/>
            <a:ext cx="381809" cy="364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9" descr="C:\Users\takashi\Desktop\banana2.bmp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8665" y="4682084"/>
            <a:ext cx="396880" cy="364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15" descr="C:\Users\takashi\Desktop\banana3.bmp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7506" y="4346198"/>
            <a:ext cx="375958" cy="364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円/楕円 49"/>
          <p:cNvSpPr/>
          <p:nvPr/>
        </p:nvSpPr>
        <p:spPr>
          <a:xfrm>
            <a:off x="9004138" y="2952179"/>
            <a:ext cx="241871" cy="241871"/>
          </a:xfrm>
          <a:prstGeom prst="ellipse">
            <a:avLst/>
          </a:prstGeom>
          <a:solidFill>
            <a:srgbClr val="FFC000"/>
          </a:solidFill>
          <a:ln w="254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円/楕円 50"/>
          <p:cNvSpPr/>
          <p:nvPr/>
        </p:nvSpPr>
        <p:spPr>
          <a:xfrm>
            <a:off x="8915238" y="4571429"/>
            <a:ext cx="241871" cy="241871"/>
          </a:xfrm>
          <a:prstGeom prst="ellipse">
            <a:avLst/>
          </a:prstGeom>
          <a:solidFill>
            <a:srgbClr val="00B050"/>
          </a:solidFill>
          <a:ln w="254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円/楕円 51"/>
          <p:cNvSpPr/>
          <p:nvPr/>
        </p:nvSpPr>
        <p:spPr>
          <a:xfrm>
            <a:off x="10851988" y="3790379"/>
            <a:ext cx="241871" cy="241871"/>
          </a:xfrm>
          <a:prstGeom prst="ellipse">
            <a:avLst/>
          </a:prstGeom>
          <a:solidFill>
            <a:srgbClr val="FF0000"/>
          </a:solidFill>
          <a:ln w="254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テキスト ボックス 52"/>
          <p:cNvSpPr txBox="1"/>
          <p:nvPr/>
        </p:nvSpPr>
        <p:spPr>
          <a:xfrm>
            <a:off x="9744668" y="1786978"/>
            <a:ext cx="1415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6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プロトタイプ</a:t>
            </a:r>
            <a:endParaRPr lang="ja-JP" altLang="en-US" sz="16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54" name="円/楕円 53"/>
          <p:cNvSpPr/>
          <p:nvPr/>
        </p:nvSpPr>
        <p:spPr>
          <a:xfrm>
            <a:off x="8711131" y="1787695"/>
            <a:ext cx="241871" cy="241871"/>
          </a:xfrm>
          <a:prstGeom prst="ellipse">
            <a:avLst/>
          </a:prstGeom>
          <a:solidFill>
            <a:srgbClr val="FFC000"/>
          </a:solidFill>
          <a:ln w="254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円/楕円 54"/>
          <p:cNvSpPr/>
          <p:nvPr/>
        </p:nvSpPr>
        <p:spPr>
          <a:xfrm>
            <a:off x="9050856" y="1787695"/>
            <a:ext cx="241871" cy="241871"/>
          </a:xfrm>
          <a:prstGeom prst="ellipse">
            <a:avLst/>
          </a:prstGeom>
          <a:solidFill>
            <a:srgbClr val="00B050"/>
          </a:solidFill>
          <a:ln w="254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円/楕円 55"/>
          <p:cNvSpPr/>
          <p:nvPr/>
        </p:nvSpPr>
        <p:spPr>
          <a:xfrm>
            <a:off x="9425506" y="1787695"/>
            <a:ext cx="241871" cy="241871"/>
          </a:xfrm>
          <a:prstGeom prst="ellipse">
            <a:avLst/>
          </a:prstGeom>
          <a:solidFill>
            <a:srgbClr val="FF0000"/>
          </a:solidFill>
          <a:ln w="254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26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54708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583579" y="321583"/>
            <a:ext cx="10244076" cy="733270"/>
          </a:xfrm>
        </p:spPr>
        <p:txBody>
          <a:bodyPr>
            <a:normAutofit/>
          </a:bodyPr>
          <a:lstStyle/>
          <a:p>
            <a:r>
              <a:rPr kumimoji="1" lang="ja-JP" altLang="en-US" sz="3600" dirty="0" smtClean="0"/>
              <a:t>プロトタイプ法 と マハラノビス距離</a:t>
            </a:r>
            <a:endParaRPr kumimoji="1" lang="ja-JP" alt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/>
              <p:cNvSpPr>
                <a:spLocks noGrp="1"/>
              </p:cNvSpPr>
              <p:nvPr>
                <p:ph idx="1"/>
              </p:nvPr>
            </p:nvSpPr>
            <p:spPr>
              <a:xfrm>
                <a:off x="583579" y="1488866"/>
                <a:ext cx="6339734" cy="512964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ja-JP" altLang="en-US" sz="2400" dirty="0" smtClean="0"/>
                  <a:t>プロトタイプまでの距離で識別するのは</a:t>
                </a:r>
                <a:r>
                  <a:rPr lang="en-US" altLang="ja-JP" sz="2400" dirty="0" smtClean="0"/>
                  <a:t>OK</a:t>
                </a:r>
              </a:p>
              <a:p>
                <a:pPr marL="0" indent="0">
                  <a:buNone/>
                </a:pPr>
                <a:r>
                  <a:rPr lang="ja-JP" altLang="en-US" sz="2400" dirty="0" smtClean="0"/>
                  <a:t>で</a:t>
                </a:r>
                <a:r>
                  <a:rPr lang="ja-JP" altLang="en-US" sz="2400" dirty="0"/>
                  <a:t>も</a:t>
                </a:r>
                <a:r>
                  <a:rPr lang="ja-JP" altLang="en-US" sz="2400" dirty="0" smtClean="0"/>
                  <a:t>明らかに分布の形が異なるクラス同士をユークリッド距離で比較していいの？</a:t>
                </a:r>
                <a:endParaRPr lang="en-US" altLang="ja-JP" sz="2400" dirty="0" smtClean="0"/>
              </a:p>
              <a:p>
                <a:pPr marL="0" indent="0">
                  <a:buNone/>
                </a:pPr>
                <a:endParaRPr lang="en-US" altLang="ja-JP" sz="2400" dirty="0" smtClean="0"/>
              </a:p>
              <a:p>
                <a:pPr marL="0" indent="0">
                  <a:buNone/>
                </a:pPr>
                <a:r>
                  <a:rPr lang="ja-JP" altLang="en-US" sz="2400" dirty="0" smtClean="0"/>
                  <a:t>右図におい</a:t>
                </a:r>
                <a:r>
                  <a:rPr lang="ja-JP" altLang="en-US" sz="2400" dirty="0"/>
                  <a:t>て</a:t>
                </a:r>
                <a:r>
                  <a:rPr lang="en-US" altLang="ja-JP" sz="2400" dirty="0" smtClean="0"/>
                  <a:t>…</a:t>
                </a:r>
              </a:p>
              <a:p>
                <a:r>
                  <a:rPr kumimoji="1" lang="ja-JP" altLang="en-US" sz="2000" dirty="0" smtClean="0"/>
                  <a:t>赤</a:t>
                </a:r>
                <a:r>
                  <a:rPr kumimoji="1" lang="en-US" altLang="ja-JP" sz="2000" dirty="0" smtClean="0"/>
                  <a:t>:</a:t>
                </a:r>
                <a:r>
                  <a:rPr kumimoji="1" lang="ja-JP" altLang="en-US" sz="2000" dirty="0" smtClean="0"/>
                  <a:t>平均</a:t>
                </a:r>
                <a:r>
                  <a:rPr kumimoji="1" lang="en-US" altLang="ja-JP" sz="2000" dirty="0" smtClean="0"/>
                  <a:t>(2,2), </a:t>
                </a:r>
                <a:r>
                  <a:rPr kumimoji="1" lang="ja-JP" altLang="en-US" sz="2000" dirty="0" smtClean="0"/>
                  <a:t>分散共分散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1" lang="en-US" altLang="ja-JP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ja-JP" sz="2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kumimoji="1" lang="ja-JP" altLang="en-US" sz="2000" dirty="0" smtClean="0"/>
                  <a:t>　のガウス分布</a:t>
                </a:r>
                <a:endParaRPr kumimoji="1" lang="en-US" altLang="ja-JP" sz="2000" dirty="0" smtClean="0"/>
              </a:p>
              <a:p>
                <a:r>
                  <a:rPr lang="ja-JP" altLang="en-US" sz="2000" dirty="0" smtClean="0"/>
                  <a:t>青</a:t>
                </a:r>
                <a:r>
                  <a:rPr lang="en-US" altLang="ja-JP" sz="2000" dirty="0" smtClean="0"/>
                  <a:t>:</a:t>
                </a:r>
                <a:r>
                  <a:rPr lang="ja-JP" altLang="en-US" sz="2000" dirty="0" smtClean="0"/>
                  <a:t>平均</a:t>
                </a:r>
                <a:r>
                  <a:rPr lang="en-US" altLang="ja-JP" sz="2000" dirty="0" smtClean="0"/>
                  <a:t>(10,2),</a:t>
                </a:r>
                <a:r>
                  <a:rPr lang="ja-JP" altLang="en-US" sz="2000" dirty="0"/>
                  <a:t>分散共分散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ja-JP" sz="2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  <m:t>0.</m:t>
                              </m:r>
                              <m: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ja-JP" altLang="en-US" sz="2000" dirty="0" smtClean="0"/>
                  <a:t> の</a:t>
                </a:r>
                <a:r>
                  <a:rPr lang="ja-JP" altLang="en-US" sz="2000" dirty="0"/>
                  <a:t>ガウス</a:t>
                </a:r>
                <a:r>
                  <a:rPr lang="ja-JP" altLang="en-US" sz="2000" dirty="0" smtClean="0"/>
                  <a:t>分布</a:t>
                </a:r>
                <a:endParaRPr lang="en-US" altLang="ja-JP" sz="2000" dirty="0"/>
              </a:p>
              <a:p>
                <a:endParaRPr lang="en-US" altLang="ja-JP" sz="2400" dirty="0"/>
              </a:p>
              <a:p>
                <a:r>
                  <a:rPr kumimoji="1" lang="ja-JP" altLang="en-US" sz="2000" dirty="0" smtClean="0"/>
                  <a:t>未知データ </a:t>
                </a:r>
                <a:r>
                  <a:rPr kumimoji="1" lang="en-US" altLang="ja-JP" sz="2000" dirty="0" smtClean="0"/>
                  <a:t>(6,2)</a:t>
                </a:r>
                <a:r>
                  <a:rPr kumimoji="1" lang="ja-JP" altLang="en-US" sz="2000" dirty="0" smtClean="0"/>
                  <a:t>はどちらのクラス？</a:t>
                </a:r>
                <a:endParaRPr kumimoji="1" lang="en-US" altLang="ja-JP" sz="2000" dirty="0" smtClean="0"/>
              </a:p>
            </p:txBody>
          </p:sp>
        </mc:Choice>
        <mc:Fallback xmlns="">
          <p:sp>
            <p:nvSpPr>
              <p:cNvPr id="3" name="コンテンツ プレースホルダー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3579" y="1488866"/>
                <a:ext cx="6339734" cy="5129648"/>
              </a:xfrm>
              <a:blipFill rotWithShape="0">
                <a:blip r:embed="rId3"/>
                <a:stretch>
                  <a:fillRect l="-1538" t="-1425" r="-48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図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0685" y="1932948"/>
            <a:ext cx="4659086" cy="3684080"/>
          </a:xfrm>
          <a:prstGeom prst="rect">
            <a:avLst/>
          </a:prstGeom>
        </p:spPr>
      </p:pic>
      <p:sp>
        <p:nvSpPr>
          <p:cNvPr id="5" name="円/楕円 4"/>
          <p:cNvSpPr/>
          <p:nvPr/>
        </p:nvSpPr>
        <p:spPr>
          <a:xfrm>
            <a:off x="10131306" y="3664264"/>
            <a:ext cx="239915" cy="23991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円/楕円 5"/>
          <p:cNvSpPr/>
          <p:nvPr/>
        </p:nvSpPr>
        <p:spPr>
          <a:xfrm>
            <a:off x="11266369" y="3711137"/>
            <a:ext cx="146169" cy="146169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円/楕円 6"/>
          <p:cNvSpPr/>
          <p:nvPr/>
        </p:nvSpPr>
        <p:spPr>
          <a:xfrm>
            <a:off x="9094669" y="3711137"/>
            <a:ext cx="146169" cy="146169"/>
          </a:xfrm>
          <a:prstGeom prst="ellipse">
            <a:avLst/>
          </a:prstGeom>
          <a:solidFill>
            <a:srgbClr val="FF99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9" name="直線矢印コネクタ 8"/>
          <p:cNvCxnSpPr/>
          <p:nvPr/>
        </p:nvCxnSpPr>
        <p:spPr>
          <a:xfrm>
            <a:off x="9257824" y="3787140"/>
            <a:ext cx="855345" cy="0"/>
          </a:xfrm>
          <a:prstGeom prst="straightConnector1">
            <a:avLst/>
          </a:prstGeom>
          <a:ln w="31750">
            <a:solidFill>
              <a:schemeClr val="tx1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矢印コネクタ 11"/>
          <p:cNvCxnSpPr/>
          <p:nvPr/>
        </p:nvCxnSpPr>
        <p:spPr>
          <a:xfrm>
            <a:off x="10375424" y="3787140"/>
            <a:ext cx="855345" cy="0"/>
          </a:xfrm>
          <a:prstGeom prst="straightConnector1">
            <a:avLst/>
          </a:prstGeom>
          <a:ln w="31750">
            <a:solidFill>
              <a:schemeClr val="tx1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スライド番号プレースホルダー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27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93201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583579" y="321583"/>
            <a:ext cx="10244076" cy="733270"/>
          </a:xfrm>
        </p:spPr>
        <p:txBody>
          <a:bodyPr>
            <a:normAutofit/>
          </a:bodyPr>
          <a:lstStyle/>
          <a:p>
            <a:r>
              <a:rPr kumimoji="1" lang="ja-JP" altLang="en-US" sz="3600" dirty="0" smtClean="0"/>
              <a:t>プロトタイプ法 と マハラノビス距離</a:t>
            </a:r>
            <a:endParaRPr kumimoji="1" lang="ja-JP" alt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/>
              <p:cNvSpPr>
                <a:spLocks noGrp="1"/>
              </p:cNvSpPr>
              <p:nvPr>
                <p:ph idx="1"/>
              </p:nvPr>
            </p:nvSpPr>
            <p:spPr>
              <a:xfrm>
                <a:off x="583579" y="1488866"/>
                <a:ext cx="6339734" cy="512964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kumimoji="1" lang="en-US" altLang="ja-JP" sz="2000" dirty="0" smtClean="0"/>
                  <a:t>N</a:t>
                </a:r>
                <a:r>
                  <a:rPr kumimoji="1" lang="ja-JP" altLang="en-US" sz="2000" dirty="0" smtClean="0"/>
                  <a:t>個の点群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2000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kumimoji="1" lang="en-US" altLang="ja-JP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kumimoji="1" lang="en-US" altLang="ja-JP" sz="2000" b="1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kumimoji="1" lang="en-US" altLang="ja-JP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ja-JP" sz="2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kumimoji="1" lang="en-US" altLang="ja-JP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kumimoji="1" lang="en-US" altLang="ja-JP" sz="2000" dirty="0" smtClean="0"/>
                  <a:t> </a:t>
                </a:r>
                <a:r>
                  <a:rPr lang="ja-JP" altLang="en-US" sz="2000" dirty="0" smtClean="0"/>
                  <a:t>の平均と分散共分散行列は</a:t>
                </a:r>
                <a:r>
                  <a:rPr lang="en-US" altLang="ja-JP" sz="2000" dirty="0" smtClean="0"/>
                  <a:t>…</a:t>
                </a:r>
              </a:p>
              <a:p>
                <a:pPr marL="0" indent="0">
                  <a:buNone/>
                </a:pPr>
                <a:r>
                  <a:rPr kumimoji="1" lang="en-US" altLang="ja-JP" sz="2000" dirty="0" smtClean="0"/>
                  <a:t>	    </a:t>
                </a:r>
                <a:r>
                  <a:rPr kumimoji="1" lang="ja-JP" altLang="en-US" sz="2000" dirty="0" smtClean="0"/>
                  <a:t>平均 </a:t>
                </a:r>
                <a:r>
                  <a:rPr kumimoji="1" lang="en-US" altLang="ja-JP" sz="2000" dirty="0" smtClean="0"/>
                  <a:t>: </a:t>
                </a:r>
                <a14:m>
                  <m:oMath xmlns:m="http://schemas.openxmlformats.org/officeDocument/2006/math">
                    <m:r>
                      <a:rPr lang="en-US" altLang="ja-JP" sz="2000" b="1" i="0" smtClean="0">
                        <a:latin typeface="Cambria Math" panose="02040503050406030204" pitchFamily="18" charset="0"/>
                      </a:rPr>
                      <m:t>𝐦</m:t>
                    </m:r>
                    <m:r>
                      <a:rPr lang="en-US" altLang="ja-JP" sz="2000" b="1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altLang="ja-JP" sz="2000" b="1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altLang="ja-JP" sz="20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000" b="1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ja-JP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kumimoji="1" lang="en-US" altLang="ja-JP" sz="2000" dirty="0" smtClean="0"/>
              </a:p>
              <a:p>
                <a:pPr marL="0" indent="0">
                  <a:buNone/>
                </a:pPr>
                <a:r>
                  <a:rPr lang="ja-JP" altLang="en-US" sz="2000" dirty="0" smtClean="0"/>
                  <a:t>分散共分散</a:t>
                </a:r>
                <a:r>
                  <a:rPr lang="ja-JP" altLang="en-US" sz="2000" dirty="0"/>
                  <a:t>行列</a:t>
                </a:r>
                <a:r>
                  <a:rPr lang="ja-JP" altLang="en-US" sz="2000" dirty="0" smtClean="0"/>
                  <a:t> </a:t>
                </a:r>
                <a:r>
                  <a:rPr lang="en-US" altLang="ja-JP" sz="2000" dirty="0"/>
                  <a:t>: </a:t>
                </a:r>
                <a14:m>
                  <m:oMath xmlns:m="http://schemas.openxmlformats.org/officeDocument/2006/math">
                    <m:r>
                      <a:rPr lang="en-US" altLang="ja-JP" sz="2000" b="1" i="0" smtClean="0">
                        <a:latin typeface="Cambria Math" panose="02040503050406030204" pitchFamily="18" charset="0"/>
                      </a:rPr>
                      <m:t>𝐒</m:t>
                    </m:r>
                    <m:r>
                      <a:rPr lang="en-US" altLang="ja-JP" sz="2000" b="1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altLang="ja-JP" sz="2000" b="1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ja-JP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d>
                          <m:dPr>
                            <m:ctrlP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ja-JP" sz="20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ja-JP" sz="2000" b="1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en-US" altLang="ja-JP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ja-JP" sz="2000" b="1" i="0" smtClean="0">
                                <a:latin typeface="Cambria Math" panose="02040503050406030204" pitchFamily="18" charset="0"/>
                              </a:rPr>
                              <m:t>𝐦</m:t>
                            </m:r>
                          </m:e>
                        </m:d>
                        <m:sSup>
                          <m:sSupPr>
                            <m:ctrlPr>
                              <a:rPr lang="en-US" altLang="ja-JP" sz="20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ja-JP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ja-JP" sz="20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2000" b="1"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</m:e>
                                  <m:sub>
                                    <m:r>
                                      <a:rPr lang="en-US" altLang="ja-JP" sz="20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ja-JP" sz="20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ja-JP" sz="2000" b="1">
                                    <a:latin typeface="Cambria Math" panose="02040503050406030204" pitchFamily="18" charset="0"/>
                                  </a:rPr>
                                  <m:t>𝐦</m:t>
                                </m:r>
                              </m:e>
                            </m:d>
                          </m:e>
                          <m:sup>
                            <m: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e>
                    </m:nary>
                  </m:oMath>
                </a14:m>
                <a:endParaRPr kumimoji="1" lang="en-US" altLang="ja-JP" sz="2000" dirty="0" smtClean="0"/>
              </a:p>
              <a:p>
                <a:pPr marL="0" indent="0">
                  <a:buNone/>
                </a:pPr>
                <a:endParaRPr lang="en-US" altLang="ja-JP" sz="2000" dirty="0"/>
              </a:p>
              <a:p>
                <a:pPr marL="0" indent="0">
                  <a:buNone/>
                </a:pPr>
                <a:r>
                  <a:rPr kumimoji="1" lang="ja-JP" altLang="en-US" sz="2000" dirty="0" smtClean="0"/>
                  <a:t>点</a:t>
                </a:r>
                <a14:m>
                  <m:oMath xmlns:m="http://schemas.openxmlformats.org/officeDocument/2006/math">
                    <m:r>
                      <a:rPr lang="en-US" altLang="ja-JP" sz="20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ja-JP" sz="2000" b="1" i="0" smtClean="0">
                        <a:latin typeface="Cambria Math" panose="02040503050406030204" pitchFamily="18" charset="0"/>
                      </a:rPr>
                      <m:t>𝐩</m:t>
                    </m:r>
                    <m:r>
                      <a:rPr lang="en-US" altLang="ja-JP" sz="2000" b="1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kumimoji="1" lang="ja-JP" altLang="en-US" sz="2000" dirty="0" smtClean="0"/>
                  <a:t>と</a:t>
                </a:r>
                <a14:m>
                  <m:oMath xmlns:m="http://schemas.openxmlformats.org/officeDocument/2006/math">
                    <m:r>
                      <a:rPr lang="en-US" altLang="ja-JP" sz="2000" b="1">
                        <a:latin typeface="Cambria Math" panose="02040503050406030204" pitchFamily="18" charset="0"/>
                      </a:rPr>
                      <m:t>𝐦</m:t>
                    </m:r>
                  </m:oMath>
                </a14:m>
                <a:r>
                  <a:rPr kumimoji="1" lang="ja-JP" altLang="en-US" sz="2000" dirty="0" smtClean="0"/>
                  <a:t>のユークリッド距離 </a:t>
                </a:r>
                <a:r>
                  <a:rPr kumimoji="1" lang="en-US" altLang="ja-JP" sz="2000" dirty="0" smtClean="0"/>
                  <a:t>: </a:t>
                </a:r>
              </a:p>
              <a:p>
                <a:pPr marL="0" indent="0">
                  <a:buNone/>
                </a:pPr>
                <a:r>
                  <a:rPr lang="en-US" altLang="ja-JP" sz="2000" b="0" dirty="0" smtClean="0"/>
                  <a:t>   </a:t>
                </a: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ja-JP" sz="2000" b="1" i="0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ja-JP" sz="2000" b="1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altLang="ja-JP" sz="20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ja-JP" sz="20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ja-JP" sz="2000" b="1">
                                    <a:latin typeface="Cambria Math" panose="02040503050406030204" pitchFamily="18" charset="0"/>
                                  </a:rPr>
                                  <m:t>𝐩</m:t>
                                </m:r>
                                <m:r>
                                  <a:rPr lang="en-US" altLang="ja-JP" sz="2000" b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ja-JP" sz="2000" b="1">
                                    <a:latin typeface="Cambria Math" panose="02040503050406030204" pitchFamily="18" charset="0"/>
                                  </a:rPr>
                                  <m:t>𝐦</m:t>
                                </m:r>
                              </m:e>
                            </m:d>
                          </m:e>
                          <m:sup>
                            <m: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d>
                          <m:dPr>
                            <m:ctrlPr>
                              <a:rPr lang="en-US" altLang="ja-JP" sz="20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sz="2000" b="1">
                                <a:latin typeface="Cambria Math" panose="02040503050406030204" pitchFamily="18" charset="0"/>
                              </a:rPr>
                              <m:t>𝐩</m:t>
                            </m:r>
                            <m:r>
                              <a:rPr lang="en-US" altLang="ja-JP" sz="2000" b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ja-JP" sz="2000" b="1">
                                <a:latin typeface="Cambria Math" panose="02040503050406030204" pitchFamily="18" charset="0"/>
                              </a:rPr>
                              <m:t>𝐦</m:t>
                            </m:r>
                          </m:e>
                        </m:d>
                      </m:e>
                    </m:rad>
                  </m:oMath>
                </a14:m>
                <a:r>
                  <a:rPr kumimoji="1" lang="en-US" altLang="ja-JP" sz="2000" dirty="0" smtClean="0"/>
                  <a:t> </a:t>
                </a:r>
              </a:p>
              <a:p>
                <a:pPr marL="0" indent="0">
                  <a:buNone/>
                </a:pPr>
                <a:endParaRPr lang="en-US" altLang="ja-JP" sz="2000" dirty="0"/>
              </a:p>
              <a:p>
                <a:pPr marL="0" indent="0">
                  <a:buNone/>
                </a:pPr>
                <a:r>
                  <a:rPr lang="ja-JP" altLang="en-US" sz="2000" dirty="0"/>
                  <a:t>点</a:t>
                </a:r>
                <a14:m>
                  <m:oMath xmlns:m="http://schemas.openxmlformats.org/officeDocument/2006/math">
                    <m:r>
                      <a:rPr lang="en-US" altLang="ja-JP" sz="200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ja-JP" sz="2000" b="1">
                        <a:latin typeface="Cambria Math" panose="02040503050406030204" pitchFamily="18" charset="0"/>
                      </a:rPr>
                      <m:t>𝐩</m:t>
                    </m:r>
                    <m:r>
                      <a:rPr lang="en-US" altLang="ja-JP" sz="2000" b="1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ja-JP" altLang="en-US" sz="2000" dirty="0"/>
                  <a:t>と</a:t>
                </a:r>
                <a14:m>
                  <m:oMath xmlns:m="http://schemas.openxmlformats.org/officeDocument/2006/math">
                    <m:r>
                      <a:rPr lang="en-US" altLang="ja-JP" sz="2000" b="1">
                        <a:latin typeface="Cambria Math" panose="02040503050406030204" pitchFamily="18" charset="0"/>
                      </a:rPr>
                      <m:t>𝐦</m:t>
                    </m:r>
                  </m:oMath>
                </a14:m>
                <a:r>
                  <a:rPr lang="ja-JP" altLang="en-US" sz="2000" dirty="0" smtClean="0"/>
                  <a:t>のマハラノビス距離 </a:t>
                </a:r>
                <a:r>
                  <a:rPr lang="en-US" altLang="ja-JP" sz="2000" dirty="0" smtClean="0"/>
                  <a:t>: </a:t>
                </a:r>
                <a:endParaRPr lang="en-US" altLang="ja-JP" sz="2000" dirty="0"/>
              </a:p>
              <a:p>
                <a:pPr marL="0" indent="0">
                  <a:buNone/>
                </a:pPr>
                <a:r>
                  <a:rPr lang="en-US" altLang="ja-JP" sz="2000" dirty="0"/>
                  <a:t> </a:t>
                </a:r>
                <a:r>
                  <a:rPr lang="en-US" altLang="ja-JP" sz="2000" dirty="0" smtClean="0"/>
                  <a:t> </a:t>
                </a:r>
                <a14:m>
                  <m:oMath xmlns:m="http://schemas.openxmlformats.org/officeDocument/2006/math">
                    <m:r>
                      <a:rPr lang="en-US" altLang="ja-JP" sz="2000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ja-JP" sz="2000" b="1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ja-JP" sz="2000" b="1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altLang="ja-JP" sz="2000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ja-JP" sz="2000" b="1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ja-JP" sz="2000" b="1">
                                    <a:latin typeface="Cambria Math" panose="02040503050406030204" pitchFamily="18" charset="0"/>
                                  </a:rPr>
                                  <m:t>𝐩</m:t>
                                </m:r>
                                <m:r>
                                  <a:rPr lang="en-US" altLang="ja-JP" sz="2000" b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ja-JP" sz="2000" b="1">
                                    <a:latin typeface="Cambria Math" panose="02040503050406030204" pitchFamily="18" charset="0"/>
                                  </a:rPr>
                                  <m:t>𝐦</m:t>
                                </m:r>
                              </m:e>
                            </m:d>
                          </m:e>
                          <m:sup>
                            <m:r>
                              <a:rPr lang="en-US" altLang="ja-JP" sz="20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sSup>
                          <m:sSupPr>
                            <m:ctrlPr>
                              <a:rPr lang="en-US" altLang="ja-JP" sz="20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ja-JP" sz="2000" b="1" i="0" smtClean="0">
                                <a:latin typeface="Cambria Math" panose="02040503050406030204" pitchFamily="18" charset="0"/>
                              </a:rPr>
                              <m:t>𝐒</m:t>
                            </m:r>
                          </m:e>
                          <m:sup>
                            <m:r>
                              <a:rPr lang="en-US" altLang="ja-JP" sz="2000" b="0" i="0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d>
                          <m:dPr>
                            <m:ctrlPr>
                              <a:rPr lang="en-US" altLang="ja-JP" sz="20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sz="2000" b="1">
                                <a:latin typeface="Cambria Math" panose="02040503050406030204" pitchFamily="18" charset="0"/>
                              </a:rPr>
                              <m:t>𝐩</m:t>
                            </m:r>
                            <m:r>
                              <a:rPr lang="en-US" altLang="ja-JP" sz="2000" b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ja-JP" sz="2000" b="1">
                                <a:latin typeface="Cambria Math" panose="02040503050406030204" pitchFamily="18" charset="0"/>
                              </a:rPr>
                              <m:t>𝐦</m:t>
                            </m:r>
                          </m:e>
                        </m:d>
                      </m:e>
                    </m:rad>
                  </m:oMath>
                </a14:m>
                <a:r>
                  <a:rPr lang="en-US" altLang="ja-JP" sz="2000" dirty="0"/>
                  <a:t> </a:t>
                </a:r>
                <a:endParaRPr lang="en-US" altLang="ja-JP" sz="2000" dirty="0" smtClean="0"/>
              </a:p>
              <a:p>
                <a:pPr marL="0" indent="0">
                  <a:buNone/>
                </a:pPr>
                <a:endParaRPr kumimoji="1" lang="en-US" altLang="ja-JP" sz="2000" dirty="0"/>
              </a:p>
            </p:txBody>
          </p:sp>
        </mc:Choice>
        <mc:Fallback xmlns="">
          <p:sp>
            <p:nvSpPr>
              <p:cNvPr id="3" name="コンテンツ プレースホルダー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3579" y="1488866"/>
                <a:ext cx="6339734" cy="5129648"/>
              </a:xfrm>
              <a:blipFill rotWithShape="0">
                <a:blip r:embed="rId3"/>
                <a:stretch>
                  <a:fillRect l="-1058" t="-106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図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0685" y="1439788"/>
            <a:ext cx="4659086" cy="3684080"/>
          </a:xfrm>
          <a:prstGeom prst="rect">
            <a:avLst/>
          </a:prstGeom>
        </p:spPr>
      </p:pic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28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66441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583579" y="321583"/>
            <a:ext cx="10244076" cy="733270"/>
          </a:xfrm>
        </p:spPr>
        <p:txBody>
          <a:bodyPr>
            <a:normAutofit/>
          </a:bodyPr>
          <a:lstStyle/>
          <a:p>
            <a:r>
              <a:rPr kumimoji="1" lang="ja-JP" altLang="en-US" sz="3600" dirty="0" smtClean="0"/>
              <a:t>プロトタイプ法 と マハラノビス距離</a:t>
            </a:r>
            <a:endParaRPr kumimoji="1" lang="ja-JP" alt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/>
              <p:cNvSpPr>
                <a:spLocks noGrp="1"/>
              </p:cNvSpPr>
              <p:nvPr>
                <p:ph idx="1"/>
              </p:nvPr>
            </p:nvSpPr>
            <p:spPr>
              <a:xfrm>
                <a:off x="569064" y="1503380"/>
                <a:ext cx="6412307" cy="3199249"/>
              </a:xfrm>
            </p:spPr>
            <p:txBody>
              <a:bodyPr>
                <a:normAutofit/>
              </a:bodyPr>
              <a:lstStyle/>
              <a:p>
                <a:r>
                  <a:rPr kumimoji="1" lang="ja-JP" altLang="en-US" sz="2000" dirty="0" smtClean="0"/>
                  <a:t>赤</a:t>
                </a:r>
                <a:r>
                  <a:rPr kumimoji="1" lang="en-US" altLang="ja-JP" sz="2000" dirty="0" smtClean="0"/>
                  <a:t>:</a:t>
                </a:r>
                <a:r>
                  <a:rPr kumimoji="1" lang="ja-JP" altLang="en-US" sz="2000" dirty="0" smtClean="0"/>
                  <a:t>平均</a:t>
                </a:r>
                <a:r>
                  <a:rPr kumimoji="1" lang="en-US" altLang="ja-JP" sz="2000" dirty="0" smtClean="0"/>
                  <a:t>(2,2), </a:t>
                </a:r>
                <a:r>
                  <a:rPr kumimoji="1" lang="ja-JP" altLang="en-US" sz="2000" dirty="0" smtClean="0"/>
                  <a:t>分散共分散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1" lang="en-US" altLang="ja-JP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ja-JP" sz="2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kumimoji="1" lang="ja-JP" altLang="en-US" sz="2000" dirty="0" smtClean="0"/>
                  <a:t>　のガウス分布</a:t>
                </a:r>
                <a:endParaRPr kumimoji="1" lang="en-US" altLang="ja-JP" sz="2000" dirty="0" smtClean="0"/>
              </a:p>
              <a:p>
                <a:r>
                  <a:rPr lang="ja-JP" altLang="en-US" sz="2000" dirty="0" smtClean="0"/>
                  <a:t>青</a:t>
                </a:r>
                <a:r>
                  <a:rPr lang="en-US" altLang="ja-JP" sz="2000" dirty="0" smtClean="0"/>
                  <a:t>:</a:t>
                </a:r>
                <a:r>
                  <a:rPr lang="ja-JP" altLang="en-US" sz="2000" dirty="0" smtClean="0"/>
                  <a:t>平均</a:t>
                </a:r>
                <a:r>
                  <a:rPr lang="en-US" altLang="ja-JP" sz="2000" dirty="0" smtClean="0"/>
                  <a:t>(10,2),</a:t>
                </a:r>
                <a:r>
                  <a:rPr lang="ja-JP" altLang="en-US" sz="2000" dirty="0"/>
                  <a:t>分散共分散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ja-JP" sz="2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  <m:t>0.</m:t>
                              </m:r>
                              <m: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ja-JP" altLang="en-US" sz="2000" dirty="0" smtClean="0"/>
                  <a:t> の</a:t>
                </a:r>
                <a:r>
                  <a:rPr lang="ja-JP" altLang="en-US" sz="2000" dirty="0"/>
                  <a:t>ガウス</a:t>
                </a:r>
                <a:r>
                  <a:rPr lang="ja-JP" altLang="en-US" sz="2000" dirty="0" smtClean="0"/>
                  <a:t>分布</a:t>
                </a:r>
                <a:endParaRPr lang="en-US" altLang="ja-JP" sz="2000" dirty="0" smtClean="0"/>
              </a:p>
              <a:p>
                <a:endParaRPr lang="en-US" altLang="ja-JP" sz="2000" dirty="0" smtClean="0"/>
              </a:p>
              <a:p>
                <a:r>
                  <a:rPr kumimoji="1" lang="ja-JP" altLang="en-US" sz="2000" dirty="0" smtClean="0"/>
                  <a:t>マハラノビス距離を用いた</a:t>
                </a:r>
                <a:r>
                  <a:rPr kumimoji="1" lang="ja-JP" altLang="en-US" sz="2000" dirty="0"/>
                  <a:t>場合</a:t>
                </a:r>
                <a:r>
                  <a:rPr kumimoji="1" lang="ja-JP" altLang="en-US" sz="2000" dirty="0" smtClean="0"/>
                  <a:t>未知データ </a:t>
                </a:r>
                <a:r>
                  <a:rPr kumimoji="1" lang="en-US" altLang="ja-JP" sz="2000" dirty="0" smtClean="0"/>
                  <a:t>(6,2)</a:t>
                </a:r>
                <a:r>
                  <a:rPr kumimoji="1" lang="ja-JP" altLang="en-US" sz="2000" dirty="0" smtClean="0"/>
                  <a:t>はどちらのクラス？</a:t>
                </a:r>
                <a:endParaRPr kumimoji="1" lang="en-US" altLang="ja-JP" sz="2000" dirty="0" smtClean="0"/>
              </a:p>
            </p:txBody>
          </p:sp>
        </mc:Choice>
        <mc:Fallback xmlns="">
          <p:sp>
            <p:nvSpPr>
              <p:cNvPr id="3" name="コンテンツ プレースホルダー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69064" y="1503380"/>
                <a:ext cx="6412307" cy="3199249"/>
              </a:xfrm>
              <a:blipFill rotWithShape="0">
                <a:blip r:embed="rId3"/>
                <a:stretch>
                  <a:fillRect l="-85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図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8114" y="1555577"/>
            <a:ext cx="4659086" cy="3684080"/>
          </a:xfrm>
          <a:prstGeom prst="rect">
            <a:avLst/>
          </a:prstGeom>
        </p:spPr>
      </p:pic>
      <p:sp>
        <p:nvSpPr>
          <p:cNvPr id="5" name="円/楕円 4"/>
          <p:cNvSpPr/>
          <p:nvPr/>
        </p:nvSpPr>
        <p:spPr>
          <a:xfrm>
            <a:off x="10029706" y="3344950"/>
            <a:ext cx="239915" cy="23991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円/楕円 5"/>
          <p:cNvSpPr/>
          <p:nvPr/>
        </p:nvSpPr>
        <p:spPr>
          <a:xfrm>
            <a:off x="11164769" y="3391823"/>
            <a:ext cx="146169" cy="146169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円/楕円 6"/>
          <p:cNvSpPr/>
          <p:nvPr/>
        </p:nvSpPr>
        <p:spPr>
          <a:xfrm>
            <a:off x="8993069" y="3391823"/>
            <a:ext cx="146169" cy="146169"/>
          </a:xfrm>
          <a:prstGeom prst="ellipse">
            <a:avLst/>
          </a:prstGeom>
          <a:solidFill>
            <a:srgbClr val="FF99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9" name="直線矢印コネクタ 8"/>
          <p:cNvCxnSpPr/>
          <p:nvPr/>
        </p:nvCxnSpPr>
        <p:spPr>
          <a:xfrm>
            <a:off x="9156224" y="3467826"/>
            <a:ext cx="855345" cy="0"/>
          </a:xfrm>
          <a:prstGeom prst="straightConnector1">
            <a:avLst/>
          </a:prstGeom>
          <a:ln w="31750">
            <a:solidFill>
              <a:schemeClr val="tx1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矢印コネクタ 11"/>
          <p:cNvCxnSpPr/>
          <p:nvPr/>
        </p:nvCxnSpPr>
        <p:spPr>
          <a:xfrm>
            <a:off x="10273824" y="3467826"/>
            <a:ext cx="855345" cy="0"/>
          </a:xfrm>
          <a:prstGeom prst="straightConnector1">
            <a:avLst/>
          </a:prstGeom>
          <a:ln w="31750">
            <a:solidFill>
              <a:schemeClr val="tx1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正方形/長方形 7"/>
          <p:cNvSpPr/>
          <p:nvPr/>
        </p:nvSpPr>
        <p:spPr>
          <a:xfrm>
            <a:off x="593014" y="5885934"/>
            <a:ext cx="94179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/>
              <a:t>※</a:t>
            </a:r>
            <a:r>
              <a:rPr lang="ja-JP" altLang="en-US" dirty="0"/>
              <a:t>マハラノビス距離は点群の分布を考慮</a:t>
            </a:r>
            <a:r>
              <a:rPr lang="ja-JP" altLang="en-US" dirty="0" smtClean="0"/>
              <a:t>し，分散の大きさの逆数で正規化した距離と考えられる</a:t>
            </a:r>
            <a:endParaRPr lang="en-US" altLang="ja-JP" dirty="0"/>
          </a:p>
        </p:txBody>
      </p:sp>
      <p:sp>
        <p:nvSpPr>
          <p:cNvPr id="10" name="スライド番号プレースホルダー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29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24173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97881" y="365126"/>
            <a:ext cx="11049619" cy="733270"/>
          </a:xfrm>
        </p:spPr>
        <p:txBody>
          <a:bodyPr>
            <a:normAutofit/>
          </a:bodyPr>
          <a:lstStyle/>
          <a:p>
            <a:r>
              <a:rPr lang="en-US" altLang="ja-JP" sz="3600" dirty="0" smtClean="0"/>
              <a:t>Contents</a:t>
            </a:r>
            <a:endParaRPr kumimoji="1" lang="ja-JP" altLang="en-US" sz="36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97881" y="1343722"/>
            <a:ext cx="11049619" cy="5296829"/>
          </a:xfrm>
        </p:spPr>
        <p:txBody>
          <a:bodyPr>
            <a:normAutofit/>
          </a:bodyPr>
          <a:lstStyle/>
          <a:p>
            <a:r>
              <a:rPr lang="ja-JP" altLang="en-US" dirty="0" smtClean="0"/>
              <a:t>パターン認識概論</a:t>
            </a:r>
            <a:endParaRPr lang="en-US" altLang="ja-JP" dirty="0" smtClean="0"/>
          </a:p>
          <a:p>
            <a:r>
              <a:rPr lang="ja-JP" altLang="en-US" dirty="0" smtClean="0"/>
              <a:t>特徴抽出</a:t>
            </a:r>
            <a:endParaRPr lang="en-US" altLang="ja-JP" dirty="0" smtClean="0"/>
          </a:p>
          <a:p>
            <a:r>
              <a:rPr lang="ja-JP" altLang="en-US" dirty="0" smtClean="0"/>
              <a:t>識別器</a:t>
            </a:r>
            <a:endParaRPr lang="en-US" altLang="ja-JP" dirty="0" smtClean="0"/>
          </a:p>
          <a:p>
            <a:pPr lvl="1"/>
            <a:r>
              <a:rPr lang="en-US" altLang="ja-JP" dirty="0" err="1" smtClean="0"/>
              <a:t>kNN</a:t>
            </a:r>
            <a:endParaRPr lang="en-US" altLang="ja-JP" dirty="0" smtClean="0"/>
          </a:p>
          <a:p>
            <a:pPr lvl="1"/>
            <a:r>
              <a:rPr lang="ja-JP" altLang="en-US" dirty="0" smtClean="0"/>
              <a:t>サポートベクターマシン</a:t>
            </a:r>
            <a:endParaRPr lang="en-US" altLang="ja-JP" dirty="0" smtClean="0"/>
          </a:p>
          <a:p>
            <a:pPr lvl="1"/>
            <a:r>
              <a:rPr lang="en-US" altLang="ja-JP" dirty="0" smtClean="0"/>
              <a:t>Random forests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38481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7" name="直線コネクタ 116"/>
          <p:cNvCxnSpPr>
            <a:stCxn id="81" idx="3"/>
          </p:cNvCxnSpPr>
          <p:nvPr/>
        </p:nvCxnSpPr>
        <p:spPr>
          <a:xfrm>
            <a:off x="9438719" y="2844832"/>
            <a:ext cx="317657" cy="72648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線コネクタ 103"/>
          <p:cNvCxnSpPr>
            <a:stCxn id="42" idx="1"/>
          </p:cNvCxnSpPr>
          <p:nvPr/>
        </p:nvCxnSpPr>
        <p:spPr>
          <a:xfrm flipH="1" flipV="1">
            <a:off x="9758758" y="3568936"/>
            <a:ext cx="374400" cy="691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線コネクタ 108"/>
          <p:cNvCxnSpPr/>
          <p:nvPr/>
        </p:nvCxnSpPr>
        <p:spPr>
          <a:xfrm flipH="1" flipV="1">
            <a:off x="9753995" y="3568938"/>
            <a:ext cx="658117" cy="1467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線コネクタ 101"/>
          <p:cNvCxnSpPr>
            <a:stCxn id="28" idx="3"/>
          </p:cNvCxnSpPr>
          <p:nvPr/>
        </p:nvCxnSpPr>
        <p:spPr>
          <a:xfrm flipV="1">
            <a:off x="9408780" y="3566140"/>
            <a:ext cx="350879" cy="12938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線コネクタ 106"/>
          <p:cNvCxnSpPr>
            <a:stCxn id="83" idx="2"/>
          </p:cNvCxnSpPr>
          <p:nvPr/>
        </p:nvCxnSpPr>
        <p:spPr>
          <a:xfrm flipH="1">
            <a:off x="9753995" y="3204804"/>
            <a:ext cx="121869" cy="3617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直線コネクタ 110"/>
          <p:cNvCxnSpPr>
            <a:stCxn id="77" idx="2"/>
          </p:cNvCxnSpPr>
          <p:nvPr/>
        </p:nvCxnSpPr>
        <p:spPr>
          <a:xfrm flipH="1">
            <a:off x="9756377" y="2964002"/>
            <a:ext cx="122956" cy="60493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直線コネクタ 112"/>
          <p:cNvCxnSpPr>
            <a:stCxn id="27" idx="2"/>
          </p:cNvCxnSpPr>
          <p:nvPr/>
        </p:nvCxnSpPr>
        <p:spPr>
          <a:xfrm>
            <a:off x="9036831" y="3396547"/>
            <a:ext cx="721927" cy="1747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1233" y="335629"/>
            <a:ext cx="11018484" cy="733270"/>
          </a:xfrm>
        </p:spPr>
        <p:txBody>
          <a:bodyPr/>
          <a:lstStyle/>
          <a:p>
            <a:r>
              <a:rPr kumimoji="1" lang="en-US" altLang="ja-JP" dirty="0" err="1" smtClean="0"/>
              <a:t>kNN</a:t>
            </a:r>
            <a:r>
              <a:rPr lang="en-US" altLang="ja-JP" dirty="0" smtClean="0"/>
              <a:t>(k-Nearest Neighbor</a:t>
            </a:r>
            <a:r>
              <a:rPr lang="ja-JP" altLang="en-US" dirty="0" smtClean="0"/>
              <a:t>法</a:t>
            </a:r>
            <a:r>
              <a:rPr lang="en-US" altLang="ja-JP" dirty="0" smtClean="0"/>
              <a:t>)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721233" y="1727200"/>
            <a:ext cx="6347224" cy="4397830"/>
          </a:xfrm>
        </p:spPr>
        <p:txBody>
          <a:bodyPr>
            <a:normAutofit/>
          </a:bodyPr>
          <a:lstStyle/>
          <a:p>
            <a:r>
              <a:rPr kumimoji="1" lang="ja-JP" altLang="en-US" sz="2400" dirty="0" smtClean="0"/>
              <a:t>特徴空間において，未知データとの距離が最も近い</a:t>
            </a:r>
            <a:r>
              <a:rPr kumimoji="1" lang="en-US" altLang="ja-JP" sz="2400" dirty="0" smtClean="0"/>
              <a:t>k</a:t>
            </a:r>
            <a:r>
              <a:rPr kumimoji="1" lang="ja-JP" altLang="en-US" sz="2400" dirty="0" smtClean="0"/>
              <a:t>個の教師データを検索し，その点の多数決でラベルを決定する</a:t>
            </a:r>
            <a:endParaRPr kumimoji="1" lang="en-US" altLang="ja-JP" sz="2400" dirty="0" smtClean="0"/>
          </a:p>
          <a:p>
            <a:endParaRPr lang="en-US" altLang="ja-JP" sz="2400" dirty="0"/>
          </a:p>
          <a:p>
            <a:r>
              <a:rPr kumimoji="1" lang="ja-JP" altLang="en-US" sz="2400" dirty="0" smtClean="0"/>
              <a:t>特徴空間の次元が低く教師データの量が十分多いときには高い精度が得られる</a:t>
            </a:r>
            <a:endParaRPr kumimoji="1" lang="en-US" altLang="ja-JP" sz="2400" dirty="0" smtClean="0"/>
          </a:p>
          <a:p>
            <a:endParaRPr kumimoji="1" lang="en-US" altLang="ja-JP" sz="2400" dirty="0" smtClean="0"/>
          </a:p>
          <a:p>
            <a:r>
              <a:rPr lang="ja-JP" altLang="en-US" sz="2400" dirty="0"/>
              <a:t>全</a:t>
            </a:r>
            <a:r>
              <a:rPr lang="ja-JP" altLang="en-US" sz="2400" dirty="0" smtClean="0"/>
              <a:t>教師</a:t>
            </a:r>
            <a:r>
              <a:rPr lang="ja-JP" altLang="en-US" sz="2400" dirty="0"/>
              <a:t>データ</a:t>
            </a:r>
            <a:r>
              <a:rPr lang="ja-JP" altLang="en-US" sz="2400" dirty="0" smtClean="0"/>
              <a:t>を保持するので</a:t>
            </a:r>
            <a:r>
              <a:rPr kumimoji="1" lang="ja-JP" altLang="en-US" sz="2400" dirty="0" smtClean="0"/>
              <a:t>メモリ</a:t>
            </a:r>
            <a:r>
              <a:rPr lang="ja-JP" altLang="en-US" sz="2400" dirty="0" smtClean="0"/>
              <a:t>消費が大きい</a:t>
            </a:r>
            <a:endParaRPr lang="en-US" altLang="ja-JP" sz="2400" dirty="0" smtClean="0"/>
          </a:p>
          <a:p>
            <a:r>
              <a:rPr kumimoji="1" lang="ja-JP" altLang="en-US" sz="2400" dirty="0"/>
              <a:t>素朴</a:t>
            </a:r>
            <a:r>
              <a:rPr kumimoji="1" lang="ja-JP" altLang="en-US" sz="2400" dirty="0" smtClean="0"/>
              <a:t>な実装をすると計算量も大きくなる</a:t>
            </a:r>
            <a:endParaRPr kumimoji="1" lang="en-US" altLang="ja-JP" sz="2400" dirty="0" smtClean="0"/>
          </a:p>
        </p:txBody>
      </p:sp>
      <p:grpSp>
        <p:nvGrpSpPr>
          <p:cNvPr id="10" name="グループ化 9"/>
          <p:cNvGrpSpPr/>
          <p:nvPr/>
        </p:nvGrpSpPr>
        <p:grpSpPr>
          <a:xfrm>
            <a:off x="7841460" y="1852283"/>
            <a:ext cx="3864078" cy="3863083"/>
            <a:chOff x="7551174" y="1982912"/>
            <a:chExt cx="3864078" cy="3863083"/>
          </a:xfrm>
        </p:grpSpPr>
        <p:cxnSp>
          <p:nvCxnSpPr>
            <p:cNvPr id="6" name="直線矢印コネクタ 5"/>
            <p:cNvCxnSpPr/>
            <p:nvPr/>
          </p:nvCxnSpPr>
          <p:spPr>
            <a:xfrm>
              <a:off x="7551174" y="5840361"/>
              <a:ext cx="3864078" cy="0"/>
            </a:xfrm>
            <a:prstGeom prst="straightConnector1">
              <a:avLst/>
            </a:prstGeom>
            <a:ln w="412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線矢印コネクタ 6"/>
            <p:cNvCxnSpPr/>
            <p:nvPr/>
          </p:nvCxnSpPr>
          <p:spPr>
            <a:xfrm flipV="1">
              <a:off x="7558355" y="1982912"/>
              <a:ext cx="0" cy="3863083"/>
            </a:xfrm>
            <a:prstGeom prst="straightConnector1">
              <a:avLst/>
            </a:prstGeom>
            <a:ln w="412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円/楕円 12"/>
          <p:cNvSpPr/>
          <p:nvPr/>
        </p:nvSpPr>
        <p:spPr>
          <a:xfrm rot="973546">
            <a:off x="8242850" y="3758585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円/楕円 13"/>
          <p:cNvSpPr/>
          <p:nvPr/>
        </p:nvSpPr>
        <p:spPr>
          <a:xfrm rot="973546">
            <a:off x="8381436" y="4010940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円/楕円 17"/>
          <p:cNvSpPr/>
          <p:nvPr/>
        </p:nvSpPr>
        <p:spPr>
          <a:xfrm rot="973546">
            <a:off x="8233568" y="4405209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円/楕円 18"/>
          <p:cNvSpPr/>
          <p:nvPr/>
        </p:nvSpPr>
        <p:spPr>
          <a:xfrm rot="973546">
            <a:off x="8078637" y="3207237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円/楕円 19"/>
          <p:cNvSpPr/>
          <p:nvPr/>
        </p:nvSpPr>
        <p:spPr>
          <a:xfrm rot="973546">
            <a:off x="8217222" y="3459593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円/楕円 20"/>
          <p:cNvSpPr/>
          <p:nvPr/>
        </p:nvSpPr>
        <p:spPr>
          <a:xfrm rot="973546">
            <a:off x="7930769" y="3601507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円/楕円 21"/>
          <p:cNvSpPr/>
          <p:nvPr/>
        </p:nvSpPr>
        <p:spPr>
          <a:xfrm rot="973546">
            <a:off x="8069355" y="3853862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円/楕円 22"/>
          <p:cNvSpPr/>
          <p:nvPr/>
        </p:nvSpPr>
        <p:spPr>
          <a:xfrm rot="973546">
            <a:off x="8318870" y="3224142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円/楕円 23"/>
          <p:cNvSpPr/>
          <p:nvPr/>
        </p:nvSpPr>
        <p:spPr>
          <a:xfrm rot="973546">
            <a:off x="8457456" y="3476498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円/楕円 24"/>
          <p:cNvSpPr/>
          <p:nvPr/>
        </p:nvSpPr>
        <p:spPr>
          <a:xfrm rot="973546">
            <a:off x="8646688" y="3736967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円/楕円 25"/>
          <p:cNvSpPr/>
          <p:nvPr/>
        </p:nvSpPr>
        <p:spPr>
          <a:xfrm rot="973546">
            <a:off x="8785274" y="3989322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円/楕円 26"/>
          <p:cNvSpPr/>
          <p:nvPr/>
        </p:nvSpPr>
        <p:spPr>
          <a:xfrm rot="973546">
            <a:off x="9034789" y="3359603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円/楕円 27"/>
          <p:cNvSpPr/>
          <p:nvPr/>
        </p:nvSpPr>
        <p:spPr>
          <a:xfrm rot="973546">
            <a:off x="9402450" y="3619578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円/楕円 28"/>
          <p:cNvSpPr/>
          <p:nvPr/>
        </p:nvSpPr>
        <p:spPr>
          <a:xfrm rot="973546">
            <a:off x="8498820" y="4131236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円/楕円 29"/>
          <p:cNvSpPr/>
          <p:nvPr/>
        </p:nvSpPr>
        <p:spPr>
          <a:xfrm rot="973546">
            <a:off x="8637406" y="4383591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円/楕円 30"/>
          <p:cNvSpPr/>
          <p:nvPr/>
        </p:nvSpPr>
        <p:spPr>
          <a:xfrm rot="973546">
            <a:off x="8886921" y="3753872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円/楕円 31"/>
          <p:cNvSpPr/>
          <p:nvPr/>
        </p:nvSpPr>
        <p:spPr>
          <a:xfrm rot="973546">
            <a:off x="9025507" y="4006227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円/楕円 32"/>
          <p:cNvSpPr/>
          <p:nvPr/>
        </p:nvSpPr>
        <p:spPr>
          <a:xfrm rot="973546">
            <a:off x="8722708" y="3202525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円/楕円 33"/>
          <p:cNvSpPr/>
          <p:nvPr/>
        </p:nvSpPr>
        <p:spPr>
          <a:xfrm rot="973546">
            <a:off x="8861293" y="3454880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円/楕円 36"/>
          <p:cNvSpPr/>
          <p:nvPr/>
        </p:nvSpPr>
        <p:spPr>
          <a:xfrm rot="9067737">
            <a:off x="10484089" y="4035601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円/楕円 37"/>
          <p:cNvSpPr/>
          <p:nvPr/>
        </p:nvSpPr>
        <p:spPr>
          <a:xfrm rot="9067737">
            <a:off x="10207516" y="3955621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円/楕円 38"/>
          <p:cNvSpPr/>
          <p:nvPr/>
        </p:nvSpPr>
        <p:spPr>
          <a:xfrm rot="9067737">
            <a:off x="10477411" y="4576879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円/楕円 39"/>
          <p:cNvSpPr/>
          <p:nvPr/>
        </p:nvSpPr>
        <p:spPr>
          <a:xfrm rot="9067737">
            <a:off x="10200839" y="4496899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円/楕円 40"/>
          <p:cNvSpPr/>
          <p:nvPr/>
        </p:nvSpPr>
        <p:spPr>
          <a:xfrm rot="9067737">
            <a:off x="10309209" y="3652547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円/楕円 41"/>
          <p:cNvSpPr/>
          <p:nvPr/>
        </p:nvSpPr>
        <p:spPr>
          <a:xfrm rot="9067737">
            <a:off x="10032636" y="3572567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円/楕円 42"/>
          <p:cNvSpPr/>
          <p:nvPr/>
        </p:nvSpPr>
        <p:spPr>
          <a:xfrm rot="9067737">
            <a:off x="10302531" y="4193825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円/楕円 43"/>
          <p:cNvSpPr/>
          <p:nvPr/>
        </p:nvSpPr>
        <p:spPr>
          <a:xfrm rot="9067737">
            <a:off x="10025959" y="4113845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円/楕円 44"/>
          <p:cNvSpPr/>
          <p:nvPr/>
        </p:nvSpPr>
        <p:spPr>
          <a:xfrm rot="9067737">
            <a:off x="10983851" y="4849769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円/楕円 45"/>
          <p:cNvSpPr/>
          <p:nvPr/>
        </p:nvSpPr>
        <p:spPr>
          <a:xfrm rot="9067737">
            <a:off x="10707279" y="4769789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円/楕円 46"/>
          <p:cNvSpPr/>
          <p:nvPr/>
        </p:nvSpPr>
        <p:spPr>
          <a:xfrm rot="9067737">
            <a:off x="10808971" y="4466715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円/楕円 47"/>
          <p:cNvSpPr/>
          <p:nvPr/>
        </p:nvSpPr>
        <p:spPr>
          <a:xfrm rot="9067737">
            <a:off x="10532399" y="4386735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円/楕円 48"/>
          <p:cNvSpPr/>
          <p:nvPr/>
        </p:nvSpPr>
        <p:spPr>
          <a:xfrm rot="9067737">
            <a:off x="10802294" y="5007993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円/楕円 49"/>
          <p:cNvSpPr/>
          <p:nvPr/>
        </p:nvSpPr>
        <p:spPr>
          <a:xfrm rot="9067737">
            <a:off x="10525721" y="4928013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円/楕円 50"/>
          <p:cNvSpPr/>
          <p:nvPr/>
        </p:nvSpPr>
        <p:spPr>
          <a:xfrm rot="9067737">
            <a:off x="10207650" y="4878178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円/楕円 51"/>
          <p:cNvSpPr/>
          <p:nvPr/>
        </p:nvSpPr>
        <p:spPr>
          <a:xfrm rot="9067737">
            <a:off x="9931077" y="4798198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円/楕円 52"/>
          <p:cNvSpPr/>
          <p:nvPr/>
        </p:nvSpPr>
        <p:spPr>
          <a:xfrm rot="9067737">
            <a:off x="10200972" y="5419456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円/楕円 53"/>
          <p:cNvSpPr/>
          <p:nvPr/>
        </p:nvSpPr>
        <p:spPr>
          <a:xfrm rot="9067737">
            <a:off x="9924400" y="5339476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円/楕円 54"/>
          <p:cNvSpPr/>
          <p:nvPr/>
        </p:nvSpPr>
        <p:spPr>
          <a:xfrm rot="9067737">
            <a:off x="10032770" y="4495124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円/楕円 55"/>
          <p:cNvSpPr/>
          <p:nvPr/>
        </p:nvSpPr>
        <p:spPr>
          <a:xfrm rot="9067737">
            <a:off x="9756197" y="4415144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円/楕円 56"/>
          <p:cNvSpPr/>
          <p:nvPr/>
        </p:nvSpPr>
        <p:spPr>
          <a:xfrm rot="9067737">
            <a:off x="10026093" y="5036402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円/楕円 57"/>
          <p:cNvSpPr/>
          <p:nvPr/>
        </p:nvSpPr>
        <p:spPr>
          <a:xfrm rot="9067737">
            <a:off x="9749520" y="4956422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円/楕円 58"/>
          <p:cNvSpPr/>
          <p:nvPr/>
        </p:nvSpPr>
        <p:spPr>
          <a:xfrm rot="9067737">
            <a:off x="10532532" y="5309291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円/楕円 59"/>
          <p:cNvSpPr/>
          <p:nvPr/>
        </p:nvSpPr>
        <p:spPr>
          <a:xfrm rot="9067737">
            <a:off x="10255960" y="5229311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2" name="円/楕円 61"/>
          <p:cNvSpPr/>
          <p:nvPr/>
        </p:nvSpPr>
        <p:spPr>
          <a:xfrm rot="6181547">
            <a:off x="9618167" y="2041794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3" name="円/楕円 62"/>
          <p:cNvSpPr/>
          <p:nvPr/>
        </p:nvSpPr>
        <p:spPr>
          <a:xfrm rot="6181547">
            <a:off x="9373941" y="2194250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4" name="円/楕円 63"/>
          <p:cNvSpPr/>
          <p:nvPr/>
        </p:nvSpPr>
        <p:spPr>
          <a:xfrm rot="6181547">
            <a:off x="10016607" y="2408225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5" name="円/楕円 64"/>
          <p:cNvSpPr/>
          <p:nvPr/>
        </p:nvSpPr>
        <p:spPr>
          <a:xfrm rot="6181547">
            <a:off x="9772381" y="2560681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6" name="円/楕円 65"/>
          <p:cNvSpPr/>
          <p:nvPr/>
        </p:nvSpPr>
        <p:spPr>
          <a:xfrm rot="6181547">
            <a:off x="9216258" y="1916165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7" name="円/楕円 66"/>
          <p:cNvSpPr/>
          <p:nvPr/>
        </p:nvSpPr>
        <p:spPr>
          <a:xfrm rot="6181547">
            <a:off x="8972032" y="2068622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8" name="円/楕円 67"/>
          <p:cNvSpPr/>
          <p:nvPr/>
        </p:nvSpPr>
        <p:spPr>
          <a:xfrm rot="6181547">
            <a:off x="9614698" y="2282596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9" name="円/楕円 68"/>
          <p:cNvSpPr/>
          <p:nvPr/>
        </p:nvSpPr>
        <p:spPr>
          <a:xfrm rot="6181547">
            <a:off x="9370472" y="2435053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0" name="円/楕円 69"/>
          <p:cNvSpPr/>
          <p:nvPr/>
        </p:nvSpPr>
        <p:spPr>
          <a:xfrm rot="6181547">
            <a:off x="10557928" y="2213490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1" name="円/楕円 70"/>
          <p:cNvSpPr/>
          <p:nvPr/>
        </p:nvSpPr>
        <p:spPr>
          <a:xfrm rot="6181547">
            <a:off x="10313702" y="2365947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2" name="円/楕円 71"/>
          <p:cNvSpPr/>
          <p:nvPr/>
        </p:nvSpPr>
        <p:spPr>
          <a:xfrm rot="6181547">
            <a:off x="10156019" y="2087862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3" name="円/楕円 72"/>
          <p:cNvSpPr/>
          <p:nvPr/>
        </p:nvSpPr>
        <p:spPr>
          <a:xfrm rot="6181547">
            <a:off x="9911793" y="2240318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4" name="円/楕円 73"/>
          <p:cNvSpPr/>
          <p:nvPr/>
        </p:nvSpPr>
        <p:spPr>
          <a:xfrm rot="6181547">
            <a:off x="10554459" y="2454293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5" name="円/楕円 74"/>
          <p:cNvSpPr/>
          <p:nvPr/>
        </p:nvSpPr>
        <p:spPr>
          <a:xfrm rot="6181547">
            <a:off x="10310233" y="2606749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6" name="円/楕円 75"/>
          <p:cNvSpPr/>
          <p:nvPr/>
        </p:nvSpPr>
        <p:spPr>
          <a:xfrm rot="6181547">
            <a:off x="10060734" y="2810226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7" name="円/楕円 76"/>
          <p:cNvSpPr/>
          <p:nvPr/>
        </p:nvSpPr>
        <p:spPr>
          <a:xfrm rot="6181547">
            <a:off x="9816508" y="2962683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8" name="円/楕円 77"/>
          <p:cNvSpPr/>
          <p:nvPr/>
        </p:nvSpPr>
        <p:spPr>
          <a:xfrm rot="6181547">
            <a:off x="10536996" y="3760316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9" name="円/楕円 78"/>
          <p:cNvSpPr/>
          <p:nvPr/>
        </p:nvSpPr>
        <p:spPr>
          <a:xfrm rot="6181547">
            <a:off x="10214948" y="3329114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0" name="円/楕円 79"/>
          <p:cNvSpPr/>
          <p:nvPr/>
        </p:nvSpPr>
        <p:spPr>
          <a:xfrm rot="6181547">
            <a:off x="9658825" y="2684597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1" name="円/楕円 80"/>
          <p:cNvSpPr/>
          <p:nvPr/>
        </p:nvSpPr>
        <p:spPr>
          <a:xfrm rot="6181547">
            <a:off x="9414599" y="2837054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2" name="円/楕円 81"/>
          <p:cNvSpPr/>
          <p:nvPr/>
        </p:nvSpPr>
        <p:spPr>
          <a:xfrm rot="6181547">
            <a:off x="10057265" y="3051029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3" name="円/楕円 82"/>
          <p:cNvSpPr/>
          <p:nvPr/>
        </p:nvSpPr>
        <p:spPr>
          <a:xfrm rot="6181547">
            <a:off x="9813039" y="3203485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4" name="円/楕円 83"/>
          <p:cNvSpPr/>
          <p:nvPr/>
        </p:nvSpPr>
        <p:spPr>
          <a:xfrm rot="6181547">
            <a:off x="10598586" y="2856294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5" name="円/楕円 84"/>
          <p:cNvSpPr/>
          <p:nvPr/>
        </p:nvSpPr>
        <p:spPr>
          <a:xfrm rot="6181547">
            <a:off x="10354360" y="3008751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6" name="円/楕円 85"/>
          <p:cNvSpPr/>
          <p:nvPr/>
        </p:nvSpPr>
        <p:spPr>
          <a:xfrm rot="9067737">
            <a:off x="11129898" y="3646224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7" name="円/楕円 86"/>
          <p:cNvSpPr/>
          <p:nvPr/>
        </p:nvSpPr>
        <p:spPr>
          <a:xfrm rot="9067737">
            <a:off x="10853325" y="3566244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8" name="円/楕円 87"/>
          <p:cNvSpPr/>
          <p:nvPr/>
        </p:nvSpPr>
        <p:spPr>
          <a:xfrm rot="9067737">
            <a:off x="11123220" y="4187502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9" name="円/楕円 88"/>
          <p:cNvSpPr/>
          <p:nvPr/>
        </p:nvSpPr>
        <p:spPr>
          <a:xfrm rot="9067737">
            <a:off x="10846648" y="4107522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0" name="円/楕円 89"/>
          <p:cNvSpPr/>
          <p:nvPr/>
        </p:nvSpPr>
        <p:spPr>
          <a:xfrm rot="9067737">
            <a:off x="10955018" y="3263170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1" name="円/楕円 90"/>
          <p:cNvSpPr/>
          <p:nvPr/>
        </p:nvSpPr>
        <p:spPr>
          <a:xfrm rot="9067737">
            <a:off x="10678445" y="3183190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2" name="円/楕円 91"/>
          <p:cNvSpPr/>
          <p:nvPr/>
        </p:nvSpPr>
        <p:spPr>
          <a:xfrm rot="9067737">
            <a:off x="10948340" y="3804448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3" name="円/楕円 92"/>
          <p:cNvSpPr/>
          <p:nvPr/>
        </p:nvSpPr>
        <p:spPr>
          <a:xfrm rot="9067737">
            <a:off x="10671768" y="3724468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4" name="円/楕円 93"/>
          <p:cNvSpPr/>
          <p:nvPr/>
        </p:nvSpPr>
        <p:spPr>
          <a:xfrm rot="9067737">
            <a:off x="11454780" y="4077338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5" name="円/楕円 94"/>
          <p:cNvSpPr/>
          <p:nvPr/>
        </p:nvSpPr>
        <p:spPr>
          <a:xfrm rot="9067737">
            <a:off x="11178208" y="3997358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6" name="円/楕円 95"/>
          <p:cNvSpPr/>
          <p:nvPr/>
        </p:nvSpPr>
        <p:spPr>
          <a:xfrm rot="9067737">
            <a:off x="10678579" y="4105747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7" name="円/楕円 96"/>
          <p:cNvSpPr/>
          <p:nvPr/>
        </p:nvSpPr>
        <p:spPr>
          <a:xfrm rot="6181547">
            <a:off x="11104983" y="2787280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8" name="円/楕円 97"/>
          <p:cNvSpPr/>
          <p:nvPr/>
        </p:nvSpPr>
        <p:spPr>
          <a:xfrm rot="6181547">
            <a:off x="10860757" y="2939737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9" name="円/楕円 98"/>
          <p:cNvSpPr/>
          <p:nvPr/>
        </p:nvSpPr>
        <p:spPr>
          <a:xfrm rot="6181547">
            <a:off x="10536670" y="3397767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0" name="円/楕円 99"/>
          <p:cNvSpPr/>
          <p:nvPr/>
        </p:nvSpPr>
        <p:spPr>
          <a:xfrm>
            <a:off x="9647254" y="3446105"/>
            <a:ext cx="224810" cy="22481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6" name="正方形/長方形 115"/>
          <p:cNvSpPr/>
          <p:nvPr/>
        </p:nvSpPr>
        <p:spPr>
          <a:xfrm>
            <a:off x="8669551" y="5806559"/>
            <a:ext cx="258756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k=7 (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赤２、青</a:t>
            </a:r>
            <a:r>
              <a:rPr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3)</a:t>
            </a:r>
            <a:endParaRPr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30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41404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35981" y="365126"/>
            <a:ext cx="11011519" cy="733270"/>
          </a:xfrm>
        </p:spPr>
        <p:txBody>
          <a:bodyPr/>
          <a:lstStyle/>
          <a:p>
            <a:r>
              <a:rPr lang="en-US" altLang="ja-JP" dirty="0" err="1"/>
              <a:t>k</a:t>
            </a:r>
            <a:r>
              <a:rPr kumimoji="1" lang="en-US" altLang="ja-JP" dirty="0" err="1" smtClean="0"/>
              <a:t>d</a:t>
            </a:r>
            <a:r>
              <a:rPr kumimoji="1" lang="en-US" altLang="ja-JP" dirty="0" smtClean="0"/>
              <a:t>-tree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426200" y="1257301"/>
            <a:ext cx="5334000" cy="5181600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kumimoji="1" lang="en-US" altLang="ja-JP" dirty="0" smtClean="0"/>
              <a:t>K-dimensional tree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kumimoji="1" lang="en-US" altLang="ja-JP" dirty="0" smtClean="0"/>
              <a:t>2</a:t>
            </a:r>
            <a:r>
              <a:rPr kumimoji="1" lang="ja-JP" altLang="en-US" dirty="0" smtClean="0"/>
              <a:t>分木構造により空間を分割し，高速な近傍探索を可能にする</a:t>
            </a:r>
            <a:endParaRPr kumimoji="1" lang="en-US" altLang="ja-JP" dirty="0" smtClean="0"/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ja-JP" altLang="en-US" dirty="0" smtClean="0"/>
              <a:t>近傍探索の計算複雑度は</a:t>
            </a:r>
            <a:endParaRPr lang="en-US" altLang="ja-JP" dirty="0" smtClean="0"/>
          </a:p>
          <a:p>
            <a:pPr marL="457200" lvl="1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ja-JP" altLang="en-US" dirty="0" smtClean="0"/>
              <a:t>平均</a:t>
            </a:r>
            <a:r>
              <a:rPr lang="en-US" altLang="ja-JP" dirty="0" smtClean="0"/>
              <a:t>	</a:t>
            </a:r>
            <a:r>
              <a:rPr lang="ja-JP" altLang="en-US" dirty="0" smtClean="0"/>
              <a:t>　　</a:t>
            </a:r>
            <a:r>
              <a:rPr lang="en-US" altLang="ja-JP" dirty="0" smtClean="0"/>
              <a:t>O(log N)</a:t>
            </a:r>
          </a:p>
          <a:p>
            <a:pPr marL="457200" lvl="1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ja-JP" altLang="en-US" dirty="0" smtClean="0"/>
              <a:t>最悪ケース</a:t>
            </a:r>
            <a:r>
              <a:rPr lang="ja-JP" altLang="en-US" dirty="0"/>
              <a:t>　 </a:t>
            </a:r>
            <a:r>
              <a:rPr lang="en-US" altLang="ja-JP" dirty="0" smtClean="0"/>
              <a:t>O(N)</a:t>
            </a:r>
          </a:p>
          <a:p>
            <a:pPr marL="457200" lvl="1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 lang="en-US" altLang="ja-JP" dirty="0" smtClean="0"/>
          </a:p>
          <a:p>
            <a:pPr marL="457200" lvl="1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 lang="en-US" altLang="ja-JP" dirty="0" smtClean="0"/>
          </a:p>
          <a:p>
            <a:pPr marL="457200" lvl="1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 lang="en-US" altLang="ja-JP" dirty="0" smtClean="0"/>
          </a:p>
          <a:p>
            <a:pPr marL="457200" lvl="1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 lang="en-US" altLang="ja-JP" dirty="0"/>
          </a:p>
          <a:p>
            <a:pPr marL="457200" lvl="1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 lang="en-US" altLang="ja-JP" dirty="0" smtClean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362" y="1020762"/>
            <a:ext cx="5938838" cy="5694358"/>
          </a:xfrm>
          <a:prstGeom prst="rect">
            <a:avLst/>
          </a:prstGeom>
        </p:spPr>
      </p:pic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31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8051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10581" y="631826"/>
            <a:ext cx="4039219" cy="733270"/>
          </a:xfrm>
        </p:spPr>
        <p:txBody>
          <a:bodyPr>
            <a:normAutofit/>
          </a:bodyPr>
          <a:lstStyle/>
          <a:p>
            <a:r>
              <a:rPr lang="en-US" altLang="ja-JP" sz="4000" dirty="0" err="1" smtClean="0"/>
              <a:t>k</a:t>
            </a:r>
            <a:r>
              <a:rPr kumimoji="1" lang="en-US" altLang="ja-JP" sz="4000" dirty="0" err="1" smtClean="0"/>
              <a:t>d</a:t>
            </a:r>
            <a:r>
              <a:rPr kumimoji="1" lang="en-US" altLang="ja-JP" sz="4000" dirty="0" smtClean="0"/>
              <a:t>-tree</a:t>
            </a:r>
            <a:r>
              <a:rPr lang="ja-JP" altLang="en-US" sz="4000" dirty="0"/>
              <a:t>の</a:t>
            </a:r>
            <a:r>
              <a:rPr lang="ja-JP" altLang="en-US" sz="4000" dirty="0" smtClean="0"/>
              <a:t>構築</a:t>
            </a:r>
            <a:endParaRPr kumimoji="1" lang="ja-JP" altLang="en-US" sz="40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083300" y="612776"/>
            <a:ext cx="5765800" cy="2019299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ja-JP" altLang="en-US" dirty="0" smtClean="0"/>
              <a:t>下を繰り返す</a:t>
            </a:r>
            <a:endParaRPr lang="en-US" altLang="ja-JP" dirty="0" smtClean="0"/>
          </a:p>
          <a:p>
            <a:pPr marL="457200" lvl="1" indent="0">
              <a:lnSpc>
                <a:spcPct val="100000"/>
              </a:lnSpc>
              <a:spcBef>
                <a:spcPts val="600"/>
              </a:spcBef>
              <a:buNone/>
            </a:pPr>
            <a:r>
              <a:rPr kumimoji="1" lang="ja-JP" altLang="en-US" sz="2000" dirty="0" smtClean="0"/>
              <a:t>空間を分割する軸を決定し軸に沿って点群をソート</a:t>
            </a:r>
            <a:endParaRPr kumimoji="1" lang="en-US" altLang="ja-JP" sz="2000" dirty="0" smtClean="0"/>
          </a:p>
          <a:p>
            <a:pPr marL="457200" lvl="1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ja-JP" altLang="en-US" sz="2000" dirty="0"/>
              <a:t>中央</a:t>
            </a:r>
            <a:r>
              <a:rPr lang="ja-JP" altLang="en-US" sz="2000" dirty="0" smtClean="0"/>
              <a:t>の点を現在ノードに割り当て，左側の点群を左の子に，右側の点群を右の子にする</a:t>
            </a:r>
            <a:endParaRPr kumimoji="1" lang="en-US" altLang="ja-JP" sz="2000" dirty="0" smtClean="0"/>
          </a:p>
          <a:p>
            <a:pPr marL="457200" lvl="1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 lang="en-US" altLang="ja-JP" dirty="0" smtClean="0"/>
          </a:p>
        </p:txBody>
      </p:sp>
      <p:cxnSp>
        <p:nvCxnSpPr>
          <p:cNvPr id="6" name="直線矢印コネクタ 5"/>
          <p:cNvCxnSpPr/>
          <p:nvPr/>
        </p:nvCxnSpPr>
        <p:spPr>
          <a:xfrm>
            <a:off x="800100" y="6337300"/>
            <a:ext cx="4584700" cy="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矢印コネクタ 6"/>
          <p:cNvCxnSpPr/>
          <p:nvPr/>
        </p:nvCxnSpPr>
        <p:spPr>
          <a:xfrm flipV="1">
            <a:off x="787400" y="1765300"/>
            <a:ext cx="0" cy="458470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円/楕円 8"/>
          <p:cNvSpPr/>
          <p:nvPr/>
        </p:nvSpPr>
        <p:spPr>
          <a:xfrm>
            <a:off x="1171574" y="2471738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2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0" name="円/楕円 9"/>
          <p:cNvSpPr/>
          <p:nvPr/>
        </p:nvSpPr>
        <p:spPr>
          <a:xfrm>
            <a:off x="838199" y="3262313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1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1" name="円/楕円 10"/>
          <p:cNvSpPr/>
          <p:nvPr/>
        </p:nvSpPr>
        <p:spPr>
          <a:xfrm>
            <a:off x="2438399" y="4424363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8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2" name="円/楕円 11"/>
          <p:cNvSpPr/>
          <p:nvPr/>
        </p:nvSpPr>
        <p:spPr>
          <a:xfrm>
            <a:off x="2114549" y="2509838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 smtClean="0">
                <a:solidFill>
                  <a:schemeClr val="tx1"/>
                </a:solidFill>
              </a:rPr>
              <a:t>7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3" name="円/楕円 12"/>
          <p:cNvSpPr/>
          <p:nvPr/>
        </p:nvSpPr>
        <p:spPr>
          <a:xfrm>
            <a:off x="1457324" y="3614738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 smtClean="0">
                <a:solidFill>
                  <a:schemeClr val="tx1"/>
                </a:solidFill>
              </a:rPr>
              <a:t>4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4" name="円/楕円 13"/>
          <p:cNvSpPr/>
          <p:nvPr/>
        </p:nvSpPr>
        <p:spPr>
          <a:xfrm>
            <a:off x="2933699" y="3148013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</a:rPr>
              <a:t>10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5" name="円/楕円 14"/>
          <p:cNvSpPr/>
          <p:nvPr/>
        </p:nvSpPr>
        <p:spPr>
          <a:xfrm>
            <a:off x="1943099" y="4033838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6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8" name="円/楕円 17"/>
          <p:cNvSpPr/>
          <p:nvPr/>
        </p:nvSpPr>
        <p:spPr>
          <a:xfrm>
            <a:off x="1247774" y="4576763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 smtClean="0">
                <a:solidFill>
                  <a:schemeClr val="tx1"/>
                </a:solidFill>
              </a:rPr>
              <a:t>3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0" name="円/楕円 19"/>
          <p:cNvSpPr/>
          <p:nvPr/>
        </p:nvSpPr>
        <p:spPr>
          <a:xfrm>
            <a:off x="1666874" y="5338763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 smtClean="0">
                <a:solidFill>
                  <a:schemeClr val="tx1"/>
                </a:solidFill>
              </a:rPr>
              <a:t>5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1" name="円/楕円 20"/>
          <p:cNvSpPr/>
          <p:nvPr/>
        </p:nvSpPr>
        <p:spPr>
          <a:xfrm>
            <a:off x="2819399" y="5195888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9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6" name="円/楕円 25"/>
          <p:cNvSpPr/>
          <p:nvPr/>
        </p:nvSpPr>
        <p:spPr>
          <a:xfrm>
            <a:off x="3286124" y="3748088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</a:rPr>
              <a:t>11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7" name="円/楕円 26"/>
          <p:cNvSpPr/>
          <p:nvPr/>
        </p:nvSpPr>
        <p:spPr>
          <a:xfrm>
            <a:off x="3848099" y="3186113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</a:rPr>
              <a:t>13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8" name="円/楕円 27"/>
          <p:cNvSpPr/>
          <p:nvPr/>
        </p:nvSpPr>
        <p:spPr>
          <a:xfrm>
            <a:off x="4352924" y="5157788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</a:rPr>
              <a:t>15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9" name="円/楕円 28"/>
          <p:cNvSpPr/>
          <p:nvPr/>
        </p:nvSpPr>
        <p:spPr>
          <a:xfrm>
            <a:off x="3609974" y="4938713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</a:rPr>
              <a:t>12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30" name="円/楕円 29"/>
          <p:cNvSpPr/>
          <p:nvPr/>
        </p:nvSpPr>
        <p:spPr>
          <a:xfrm>
            <a:off x="4000499" y="4033838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</a:rPr>
              <a:t>14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cxnSp>
        <p:nvCxnSpPr>
          <p:cNvPr id="40" name="直線矢印コネクタ 39"/>
          <p:cNvCxnSpPr/>
          <p:nvPr/>
        </p:nvCxnSpPr>
        <p:spPr>
          <a:xfrm flipV="1">
            <a:off x="5359400" y="1765300"/>
            <a:ext cx="0" cy="4584700"/>
          </a:xfrm>
          <a:prstGeom prst="straightConnector1">
            <a:avLst/>
          </a:prstGeom>
          <a:ln w="25400">
            <a:solidFill>
              <a:schemeClr val="tx1"/>
            </a:solidFill>
            <a:prstDash val="sysDot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矢印コネクタ 40"/>
          <p:cNvCxnSpPr/>
          <p:nvPr/>
        </p:nvCxnSpPr>
        <p:spPr>
          <a:xfrm>
            <a:off x="800100" y="1793875"/>
            <a:ext cx="4584700" cy="0"/>
          </a:xfrm>
          <a:prstGeom prst="straightConnector1">
            <a:avLst/>
          </a:prstGeom>
          <a:ln w="25400">
            <a:solidFill>
              <a:schemeClr val="tx1"/>
            </a:solidFill>
            <a:prstDash val="sysDot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円/楕円 30"/>
          <p:cNvSpPr/>
          <p:nvPr/>
        </p:nvSpPr>
        <p:spPr>
          <a:xfrm>
            <a:off x="9153149" y="2777504"/>
            <a:ext cx="315093" cy="315093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00" b="1" dirty="0">
              <a:solidFill>
                <a:schemeClr val="tx1"/>
              </a:solidFill>
            </a:endParaRPr>
          </a:p>
        </p:txBody>
      </p:sp>
      <p:sp>
        <p:nvSpPr>
          <p:cNvPr id="75" name="テキスト ボックス 74"/>
          <p:cNvSpPr txBox="1"/>
          <p:nvPr/>
        </p:nvSpPr>
        <p:spPr>
          <a:xfrm>
            <a:off x="7648575" y="3098800"/>
            <a:ext cx="3449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1,2,3,4,5,6,7,8,9,10,11,12,13,14,15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32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38135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直線矢印コネクタ 24"/>
          <p:cNvCxnSpPr/>
          <p:nvPr/>
        </p:nvCxnSpPr>
        <p:spPr>
          <a:xfrm>
            <a:off x="2581275" y="1771650"/>
            <a:ext cx="0" cy="4572000"/>
          </a:xfrm>
          <a:prstGeom prst="straightConnector1">
            <a:avLst/>
          </a:prstGeom>
          <a:ln w="60325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10581" y="631826"/>
            <a:ext cx="4039219" cy="733270"/>
          </a:xfrm>
        </p:spPr>
        <p:txBody>
          <a:bodyPr>
            <a:normAutofit/>
          </a:bodyPr>
          <a:lstStyle/>
          <a:p>
            <a:r>
              <a:rPr lang="en-US" altLang="ja-JP" sz="4000" dirty="0" err="1" smtClean="0"/>
              <a:t>k</a:t>
            </a:r>
            <a:r>
              <a:rPr kumimoji="1" lang="en-US" altLang="ja-JP" sz="4000" dirty="0" err="1" smtClean="0"/>
              <a:t>d</a:t>
            </a:r>
            <a:r>
              <a:rPr kumimoji="1" lang="en-US" altLang="ja-JP" sz="4000" dirty="0" smtClean="0"/>
              <a:t>-tree</a:t>
            </a:r>
            <a:r>
              <a:rPr lang="ja-JP" altLang="en-US" sz="4000" dirty="0"/>
              <a:t>の</a:t>
            </a:r>
            <a:r>
              <a:rPr lang="ja-JP" altLang="en-US" sz="4000" dirty="0" smtClean="0"/>
              <a:t>構築</a:t>
            </a:r>
            <a:endParaRPr kumimoji="1" lang="ja-JP" altLang="en-US" sz="40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083300" y="612776"/>
            <a:ext cx="5765800" cy="2019299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ja-JP" altLang="en-US" dirty="0" smtClean="0"/>
              <a:t>下を繰り返す</a:t>
            </a:r>
            <a:endParaRPr lang="en-US" altLang="ja-JP" dirty="0" smtClean="0"/>
          </a:p>
          <a:p>
            <a:pPr marL="457200" lvl="1" indent="0">
              <a:lnSpc>
                <a:spcPct val="100000"/>
              </a:lnSpc>
              <a:spcBef>
                <a:spcPts val="600"/>
              </a:spcBef>
              <a:buNone/>
            </a:pPr>
            <a:r>
              <a:rPr kumimoji="1" lang="ja-JP" altLang="en-US" sz="2000" dirty="0" smtClean="0"/>
              <a:t>空間を分割する軸を決定し軸に沿って点群をソート</a:t>
            </a:r>
            <a:endParaRPr kumimoji="1" lang="en-US" altLang="ja-JP" sz="2000" dirty="0" smtClean="0"/>
          </a:p>
          <a:p>
            <a:pPr marL="457200" lvl="1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ja-JP" altLang="en-US" sz="2000" dirty="0"/>
              <a:t>中央</a:t>
            </a:r>
            <a:r>
              <a:rPr lang="ja-JP" altLang="en-US" sz="2000" dirty="0" smtClean="0"/>
              <a:t>の点を現在ノードに割り当て，左側の点群を左の子に，右側の点群を右の子にする</a:t>
            </a:r>
            <a:endParaRPr kumimoji="1" lang="en-US" altLang="ja-JP" sz="2000" dirty="0" smtClean="0"/>
          </a:p>
          <a:p>
            <a:pPr marL="457200" lvl="1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 lang="en-US" altLang="ja-JP" dirty="0" smtClean="0"/>
          </a:p>
        </p:txBody>
      </p:sp>
      <p:cxnSp>
        <p:nvCxnSpPr>
          <p:cNvPr id="6" name="直線矢印コネクタ 5"/>
          <p:cNvCxnSpPr/>
          <p:nvPr/>
        </p:nvCxnSpPr>
        <p:spPr>
          <a:xfrm>
            <a:off x="800100" y="6337300"/>
            <a:ext cx="4584700" cy="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矢印コネクタ 6"/>
          <p:cNvCxnSpPr/>
          <p:nvPr/>
        </p:nvCxnSpPr>
        <p:spPr>
          <a:xfrm flipV="1">
            <a:off x="787400" y="1765300"/>
            <a:ext cx="0" cy="458470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円/楕円 8"/>
          <p:cNvSpPr/>
          <p:nvPr/>
        </p:nvSpPr>
        <p:spPr>
          <a:xfrm>
            <a:off x="1171574" y="2471738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2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0" name="円/楕円 9"/>
          <p:cNvSpPr/>
          <p:nvPr/>
        </p:nvSpPr>
        <p:spPr>
          <a:xfrm>
            <a:off x="838199" y="3262313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1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1" name="円/楕円 10"/>
          <p:cNvSpPr/>
          <p:nvPr/>
        </p:nvSpPr>
        <p:spPr>
          <a:xfrm>
            <a:off x="2438399" y="4424363"/>
            <a:ext cx="280987" cy="280987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8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2" name="円/楕円 11"/>
          <p:cNvSpPr/>
          <p:nvPr/>
        </p:nvSpPr>
        <p:spPr>
          <a:xfrm>
            <a:off x="2114549" y="2509838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 smtClean="0">
                <a:solidFill>
                  <a:schemeClr val="tx1"/>
                </a:solidFill>
              </a:rPr>
              <a:t>7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3" name="円/楕円 12"/>
          <p:cNvSpPr/>
          <p:nvPr/>
        </p:nvSpPr>
        <p:spPr>
          <a:xfrm>
            <a:off x="1457324" y="3614738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 smtClean="0">
                <a:solidFill>
                  <a:schemeClr val="tx1"/>
                </a:solidFill>
              </a:rPr>
              <a:t>4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4" name="円/楕円 13"/>
          <p:cNvSpPr/>
          <p:nvPr/>
        </p:nvSpPr>
        <p:spPr>
          <a:xfrm>
            <a:off x="2933699" y="3148013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</a:rPr>
              <a:t>10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5" name="円/楕円 14"/>
          <p:cNvSpPr/>
          <p:nvPr/>
        </p:nvSpPr>
        <p:spPr>
          <a:xfrm>
            <a:off x="1943099" y="4033838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6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8" name="円/楕円 17"/>
          <p:cNvSpPr/>
          <p:nvPr/>
        </p:nvSpPr>
        <p:spPr>
          <a:xfrm>
            <a:off x="1247774" y="4576763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 smtClean="0">
                <a:solidFill>
                  <a:schemeClr val="tx1"/>
                </a:solidFill>
              </a:rPr>
              <a:t>3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0" name="円/楕円 19"/>
          <p:cNvSpPr/>
          <p:nvPr/>
        </p:nvSpPr>
        <p:spPr>
          <a:xfrm>
            <a:off x="1666874" y="5338763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 smtClean="0">
                <a:solidFill>
                  <a:schemeClr val="tx1"/>
                </a:solidFill>
              </a:rPr>
              <a:t>5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1" name="円/楕円 20"/>
          <p:cNvSpPr/>
          <p:nvPr/>
        </p:nvSpPr>
        <p:spPr>
          <a:xfrm>
            <a:off x="2819399" y="5195888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9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6" name="円/楕円 25"/>
          <p:cNvSpPr/>
          <p:nvPr/>
        </p:nvSpPr>
        <p:spPr>
          <a:xfrm>
            <a:off x="3286124" y="3748088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</a:rPr>
              <a:t>11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7" name="円/楕円 26"/>
          <p:cNvSpPr/>
          <p:nvPr/>
        </p:nvSpPr>
        <p:spPr>
          <a:xfrm>
            <a:off x="3848099" y="3186113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</a:rPr>
              <a:t>13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8" name="円/楕円 27"/>
          <p:cNvSpPr/>
          <p:nvPr/>
        </p:nvSpPr>
        <p:spPr>
          <a:xfrm>
            <a:off x="4352924" y="5157788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</a:rPr>
              <a:t>15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9" name="円/楕円 28"/>
          <p:cNvSpPr/>
          <p:nvPr/>
        </p:nvSpPr>
        <p:spPr>
          <a:xfrm>
            <a:off x="3609974" y="4938713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</a:rPr>
              <a:t>12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30" name="円/楕円 29"/>
          <p:cNvSpPr/>
          <p:nvPr/>
        </p:nvSpPr>
        <p:spPr>
          <a:xfrm>
            <a:off x="4000499" y="4033838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</a:rPr>
              <a:t>14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cxnSp>
        <p:nvCxnSpPr>
          <p:cNvPr id="40" name="直線矢印コネクタ 39"/>
          <p:cNvCxnSpPr/>
          <p:nvPr/>
        </p:nvCxnSpPr>
        <p:spPr>
          <a:xfrm flipV="1">
            <a:off x="5359400" y="1765300"/>
            <a:ext cx="0" cy="4584700"/>
          </a:xfrm>
          <a:prstGeom prst="straightConnector1">
            <a:avLst/>
          </a:prstGeom>
          <a:ln w="25400">
            <a:solidFill>
              <a:schemeClr val="tx1"/>
            </a:solidFill>
            <a:prstDash val="sysDot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矢印コネクタ 40"/>
          <p:cNvCxnSpPr/>
          <p:nvPr/>
        </p:nvCxnSpPr>
        <p:spPr>
          <a:xfrm>
            <a:off x="800100" y="1793875"/>
            <a:ext cx="4584700" cy="0"/>
          </a:xfrm>
          <a:prstGeom prst="straightConnector1">
            <a:avLst/>
          </a:prstGeom>
          <a:ln w="25400">
            <a:solidFill>
              <a:schemeClr val="tx1"/>
            </a:solidFill>
            <a:prstDash val="sysDot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円/楕円 30"/>
          <p:cNvSpPr/>
          <p:nvPr/>
        </p:nvSpPr>
        <p:spPr>
          <a:xfrm>
            <a:off x="9153149" y="2777504"/>
            <a:ext cx="315093" cy="315093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00" b="1" dirty="0">
              <a:solidFill>
                <a:schemeClr val="tx1"/>
              </a:solidFill>
            </a:endParaRPr>
          </a:p>
        </p:txBody>
      </p:sp>
      <p:sp>
        <p:nvSpPr>
          <p:cNvPr id="75" name="テキスト ボックス 74"/>
          <p:cNvSpPr txBox="1"/>
          <p:nvPr/>
        </p:nvSpPr>
        <p:spPr>
          <a:xfrm>
            <a:off x="7407275" y="3771900"/>
            <a:ext cx="1350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1,2,3,4,5,6,7</a:t>
            </a:r>
            <a:endParaRPr kumimoji="1" lang="ja-JP" altLang="en-US" dirty="0"/>
          </a:p>
        </p:txBody>
      </p:sp>
      <p:cxnSp>
        <p:nvCxnSpPr>
          <p:cNvPr id="32" name="直線コネクタ 31"/>
          <p:cNvCxnSpPr>
            <a:endCxn id="35" idx="0"/>
          </p:cNvCxnSpPr>
          <p:nvPr/>
        </p:nvCxnSpPr>
        <p:spPr>
          <a:xfrm flipH="1">
            <a:off x="8073801" y="3046453"/>
            <a:ext cx="1125492" cy="7802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>
            <a:endCxn id="36" idx="0"/>
          </p:cNvCxnSpPr>
          <p:nvPr/>
        </p:nvCxnSpPr>
        <p:spPr>
          <a:xfrm>
            <a:off x="9422098" y="3046453"/>
            <a:ext cx="1125493" cy="7802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正方形/長方形 36"/>
          <p:cNvSpPr/>
          <p:nvPr/>
        </p:nvSpPr>
        <p:spPr>
          <a:xfrm>
            <a:off x="8411452" y="3162660"/>
            <a:ext cx="4171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左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38" name="正方形/長方形 37"/>
          <p:cNvSpPr/>
          <p:nvPr/>
        </p:nvSpPr>
        <p:spPr>
          <a:xfrm>
            <a:off x="9816390" y="3162660"/>
            <a:ext cx="4171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右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39" name="テキスト ボックス 38"/>
          <p:cNvSpPr txBox="1"/>
          <p:nvPr/>
        </p:nvSpPr>
        <p:spPr>
          <a:xfrm>
            <a:off x="9528175" y="3771900"/>
            <a:ext cx="21098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9,10,11,12,13,14,15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33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18630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直線矢印コネクタ 33"/>
          <p:cNvCxnSpPr/>
          <p:nvPr/>
        </p:nvCxnSpPr>
        <p:spPr>
          <a:xfrm flipH="1">
            <a:off x="781051" y="3762375"/>
            <a:ext cx="1809749" cy="0"/>
          </a:xfrm>
          <a:prstGeom prst="straightConnector1">
            <a:avLst/>
          </a:prstGeom>
          <a:ln w="60325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矢印コネクタ 34"/>
          <p:cNvCxnSpPr/>
          <p:nvPr/>
        </p:nvCxnSpPr>
        <p:spPr>
          <a:xfrm flipH="1">
            <a:off x="2571751" y="4171950"/>
            <a:ext cx="2774949" cy="0"/>
          </a:xfrm>
          <a:prstGeom prst="straightConnector1">
            <a:avLst/>
          </a:prstGeom>
          <a:ln w="60325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矢印コネクタ 24"/>
          <p:cNvCxnSpPr/>
          <p:nvPr/>
        </p:nvCxnSpPr>
        <p:spPr>
          <a:xfrm>
            <a:off x="2581275" y="1771650"/>
            <a:ext cx="0" cy="4572000"/>
          </a:xfrm>
          <a:prstGeom prst="straightConnector1">
            <a:avLst/>
          </a:prstGeom>
          <a:ln w="60325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10581" y="631826"/>
            <a:ext cx="4039219" cy="733270"/>
          </a:xfrm>
        </p:spPr>
        <p:txBody>
          <a:bodyPr>
            <a:normAutofit/>
          </a:bodyPr>
          <a:lstStyle/>
          <a:p>
            <a:r>
              <a:rPr lang="en-US" altLang="ja-JP" sz="4000" dirty="0" err="1" smtClean="0"/>
              <a:t>k</a:t>
            </a:r>
            <a:r>
              <a:rPr kumimoji="1" lang="en-US" altLang="ja-JP" sz="4000" dirty="0" err="1" smtClean="0"/>
              <a:t>d</a:t>
            </a:r>
            <a:r>
              <a:rPr kumimoji="1" lang="en-US" altLang="ja-JP" sz="4000" dirty="0" smtClean="0"/>
              <a:t>-tree</a:t>
            </a:r>
            <a:r>
              <a:rPr lang="ja-JP" altLang="en-US" sz="4000" dirty="0"/>
              <a:t>の</a:t>
            </a:r>
            <a:r>
              <a:rPr lang="ja-JP" altLang="en-US" sz="4000" dirty="0" smtClean="0"/>
              <a:t>構築</a:t>
            </a:r>
            <a:endParaRPr kumimoji="1" lang="ja-JP" altLang="en-US" sz="40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083300" y="612776"/>
            <a:ext cx="5765800" cy="2019299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ja-JP" altLang="en-US" dirty="0" smtClean="0"/>
              <a:t>下を繰り返す</a:t>
            </a:r>
            <a:endParaRPr lang="en-US" altLang="ja-JP" dirty="0" smtClean="0"/>
          </a:p>
          <a:p>
            <a:pPr marL="457200" lvl="1" indent="0">
              <a:lnSpc>
                <a:spcPct val="100000"/>
              </a:lnSpc>
              <a:spcBef>
                <a:spcPts val="600"/>
              </a:spcBef>
              <a:buNone/>
            </a:pPr>
            <a:r>
              <a:rPr kumimoji="1" lang="ja-JP" altLang="en-US" sz="2000" dirty="0" smtClean="0"/>
              <a:t>空間を分割する軸を決定し軸に沿って点群をソート</a:t>
            </a:r>
            <a:endParaRPr kumimoji="1" lang="en-US" altLang="ja-JP" sz="2000" dirty="0" smtClean="0"/>
          </a:p>
          <a:p>
            <a:pPr marL="457200" lvl="1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ja-JP" altLang="en-US" sz="2000" dirty="0"/>
              <a:t>中央</a:t>
            </a:r>
            <a:r>
              <a:rPr lang="ja-JP" altLang="en-US" sz="2000" dirty="0" smtClean="0"/>
              <a:t>の点を現在ノードに割り当て，左側の点群を左の子に，右側の点群を右の子にする</a:t>
            </a:r>
            <a:endParaRPr kumimoji="1" lang="en-US" altLang="ja-JP" sz="2000" dirty="0" smtClean="0"/>
          </a:p>
          <a:p>
            <a:pPr marL="457200" lvl="1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 lang="en-US" altLang="ja-JP" dirty="0" smtClean="0"/>
          </a:p>
        </p:txBody>
      </p:sp>
      <p:cxnSp>
        <p:nvCxnSpPr>
          <p:cNvPr id="6" name="直線矢印コネクタ 5"/>
          <p:cNvCxnSpPr/>
          <p:nvPr/>
        </p:nvCxnSpPr>
        <p:spPr>
          <a:xfrm>
            <a:off x="800100" y="6337300"/>
            <a:ext cx="4584700" cy="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矢印コネクタ 6"/>
          <p:cNvCxnSpPr/>
          <p:nvPr/>
        </p:nvCxnSpPr>
        <p:spPr>
          <a:xfrm flipV="1">
            <a:off x="787400" y="1765300"/>
            <a:ext cx="0" cy="458470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円/楕円 8"/>
          <p:cNvSpPr/>
          <p:nvPr/>
        </p:nvSpPr>
        <p:spPr>
          <a:xfrm>
            <a:off x="1171574" y="2471738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2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0" name="円/楕円 9"/>
          <p:cNvSpPr/>
          <p:nvPr/>
        </p:nvSpPr>
        <p:spPr>
          <a:xfrm>
            <a:off x="838199" y="3262313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1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1" name="円/楕円 10"/>
          <p:cNvSpPr/>
          <p:nvPr/>
        </p:nvSpPr>
        <p:spPr>
          <a:xfrm>
            <a:off x="2438399" y="4424363"/>
            <a:ext cx="280987" cy="280987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8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2" name="円/楕円 11"/>
          <p:cNvSpPr/>
          <p:nvPr/>
        </p:nvSpPr>
        <p:spPr>
          <a:xfrm>
            <a:off x="2114549" y="2509838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 smtClean="0">
                <a:solidFill>
                  <a:schemeClr val="tx1"/>
                </a:solidFill>
              </a:rPr>
              <a:t>7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3" name="円/楕円 12"/>
          <p:cNvSpPr/>
          <p:nvPr/>
        </p:nvSpPr>
        <p:spPr>
          <a:xfrm>
            <a:off x="1457324" y="3614738"/>
            <a:ext cx="280987" cy="280987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 smtClean="0">
                <a:solidFill>
                  <a:schemeClr val="tx1"/>
                </a:solidFill>
              </a:rPr>
              <a:t>4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4" name="円/楕円 13"/>
          <p:cNvSpPr/>
          <p:nvPr/>
        </p:nvSpPr>
        <p:spPr>
          <a:xfrm>
            <a:off x="2933699" y="3148013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</a:rPr>
              <a:t>10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5" name="円/楕円 14"/>
          <p:cNvSpPr/>
          <p:nvPr/>
        </p:nvSpPr>
        <p:spPr>
          <a:xfrm>
            <a:off x="1943099" y="4033838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6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8" name="円/楕円 17"/>
          <p:cNvSpPr/>
          <p:nvPr/>
        </p:nvSpPr>
        <p:spPr>
          <a:xfrm>
            <a:off x="1247774" y="4576763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 smtClean="0">
                <a:solidFill>
                  <a:schemeClr val="tx1"/>
                </a:solidFill>
              </a:rPr>
              <a:t>3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0" name="円/楕円 19"/>
          <p:cNvSpPr/>
          <p:nvPr/>
        </p:nvSpPr>
        <p:spPr>
          <a:xfrm>
            <a:off x="1666874" y="5338763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 smtClean="0">
                <a:solidFill>
                  <a:schemeClr val="tx1"/>
                </a:solidFill>
              </a:rPr>
              <a:t>5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1" name="円/楕円 20"/>
          <p:cNvSpPr/>
          <p:nvPr/>
        </p:nvSpPr>
        <p:spPr>
          <a:xfrm>
            <a:off x="2819399" y="5195888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9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6" name="円/楕円 25"/>
          <p:cNvSpPr/>
          <p:nvPr/>
        </p:nvSpPr>
        <p:spPr>
          <a:xfrm>
            <a:off x="3286124" y="3748088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</a:rPr>
              <a:t>11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7" name="円/楕円 26"/>
          <p:cNvSpPr/>
          <p:nvPr/>
        </p:nvSpPr>
        <p:spPr>
          <a:xfrm>
            <a:off x="3848099" y="3186113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</a:rPr>
              <a:t>13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8" name="円/楕円 27"/>
          <p:cNvSpPr/>
          <p:nvPr/>
        </p:nvSpPr>
        <p:spPr>
          <a:xfrm>
            <a:off x="4352924" y="5157788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</a:rPr>
              <a:t>15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9" name="円/楕円 28"/>
          <p:cNvSpPr/>
          <p:nvPr/>
        </p:nvSpPr>
        <p:spPr>
          <a:xfrm>
            <a:off x="3609974" y="4938713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</a:rPr>
              <a:t>12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30" name="円/楕円 29"/>
          <p:cNvSpPr/>
          <p:nvPr/>
        </p:nvSpPr>
        <p:spPr>
          <a:xfrm>
            <a:off x="4000499" y="4033838"/>
            <a:ext cx="280987" cy="280987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</a:rPr>
              <a:t>14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cxnSp>
        <p:nvCxnSpPr>
          <p:cNvPr id="40" name="直線矢印コネクタ 39"/>
          <p:cNvCxnSpPr/>
          <p:nvPr/>
        </p:nvCxnSpPr>
        <p:spPr>
          <a:xfrm flipV="1">
            <a:off x="5359400" y="1765300"/>
            <a:ext cx="0" cy="4584700"/>
          </a:xfrm>
          <a:prstGeom prst="straightConnector1">
            <a:avLst/>
          </a:prstGeom>
          <a:ln w="25400">
            <a:solidFill>
              <a:schemeClr val="tx1"/>
            </a:solidFill>
            <a:prstDash val="sysDot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矢印コネクタ 40"/>
          <p:cNvCxnSpPr/>
          <p:nvPr/>
        </p:nvCxnSpPr>
        <p:spPr>
          <a:xfrm>
            <a:off x="800100" y="1793875"/>
            <a:ext cx="4584700" cy="0"/>
          </a:xfrm>
          <a:prstGeom prst="straightConnector1">
            <a:avLst/>
          </a:prstGeom>
          <a:ln w="25400">
            <a:solidFill>
              <a:schemeClr val="tx1"/>
            </a:solidFill>
            <a:prstDash val="sysDot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円/楕円 30"/>
          <p:cNvSpPr/>
          <p:nvPr/>
        </p:nvSpPr>
        <p:spPr>
          <a:xfrm>
            <a:off x="9153149" y="2777504"/>
            <a:ext cx="315093" cy="315093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00" b="1" dirty="0">
              <a:solidFill>
                <a:schemeClr val="tx1"/>
              </a:solidFill>
            </a:endParaRPr>
          </a:p>
        </p:txBody>
      </p:sp>
      <p:sp>
        <p:nvSpPr>
          <p:cNvPr id="75" name="テキスト ボックス 74"/>
          <p:cNvSpPr txBox="1"/>
          <p:nvPr/>
        </p:nvSpPr>
        <p:spPr>
          <a:xfrm>
            <a:off x="7115175" y="4875768"/>
            <a:ext cx="651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3,5,6</a:t>
            </a:r>
            <a:endParaRPr kumimoji="1" lang="ja-JP" altLang="en-US" dirty="0"/>
          </a:p>
        </p:txBody>
      </p:sp>
      <p:cxnSp>
        <p:nvCxnSpPr>
          <p:cNvPr id="32" name="直線コネクタ 31"/>
          <p:cNvCxnSpPr/>
          <p:nvPr/>
        </p:nvCxnSpPr>
        <p:spPr>
          <a:xfrm flipH="1">
            <a:off x="8073801" y="3046453"/>
            <a:ext cx="1125492" cy="7802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9422098" y="3046453"/>
            <a:ext cx="1125493" cy="7802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正方形/長方形 36"/>
          <p:cNvSpPr/>
          <p:nvPr/>
        </p:nvSpPr>
        <p:spPr>
          <a:xfrm>
            <a:off x="8411452" y="3162660"/>
            <a:ext cx="4171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左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38" name="正方形/長方形 37"/>
          <p:cNvSpPr/>
          <p:nvPr/>
        </p:nvSpPr>
        <p:spPr>
          <a:xfrm>
            <a:off x="9816390" y="3162660"/>
            <a:ext cx="4171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右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36" name="グループ化 35"/>
          <p:cNvGrpSpPr/>
          <p:nvPr/>
        </p:nvGrpSpPr>
        <p:grpSpPr>
          <a:xfrm>
            <a:off x="7910144" y="3826742"/>
            <a:ext cx="2801104" cy="327314"/>
            <a:chOff x="7910144" y="3841537"/>
            <a:chExt cx="2801104" cy="327314"/>
          </a:xfrm>
        </p:grpSpPr>
        <p:sp>
          <p:nvSpPr>
            <p:cNvPr id="42" name="円/楕円 41"/>
            <p:cNvSpPr/>
            <p:nvPr/>
          </p:nvSpPr>
          <p:spPr>
            <a:xfrm>
              <a:off x="7910144" y="3841537"/>
              <a:ext cx="327314" cy="32731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b="1" dirty="0" smtClean="0">
                  <a:solidFill>
                    <a:schemeClr val="tx1"/>
                  </a:solidFill>
                </a:rPr>
                <a:t>4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43" name="円/楕円 42"/>
            <p:cNvSpPr/>
            <p:nvPr/>
          </p:nvSpPr>
          <p:spPr>
            <a:xfrm>
              <a:off x="10383934" y="3841537"/>
              <a:ext cx="327314" cy="32731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b="1" dirty="0" smtClean="0">
                  <a:solidFill>
                    <a:schemeClr val="tx1"/>
                  </a:solidFill>
                </a:rPr>
                <a:t>14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44" name="直線コネクタ 43"/>
          <p:cNvCxnSpPr>
            <a:stCxn id="42" idx="4"/>
            <a:endCxn id="49" idx="0"/>
          </p:cNvCxnSpPr>
          <p:nvPr/>
        </p:nvCxnSpPr>
        <p:spPr>
          <a:xfrm flipH="1">
            <a:off x="7452298" y="4154056"/>
            <a:ext cx="621503" cy="7341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正方形/長方形 44"/>
          <p:cNvSpPr/>
          <p:nvPr/>
        </p:nvSpPr>
        <p:spPr>
          <a:xfrm>
            <a:off x="7436288" y="4343925"/>
            <a:ext cx="4171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下</a:t>
            </a:r>
          </a:p>
        </p:txBody>
      </p:sp>
      <p:cxnSp>
        <p:nvCxnSpPr>
          <p:cNvPr id="46" name="直線コネクタ 45"/>
          <p:cNvCxnSpPr>
            <a:stCxn id="42" idx="4"/>
            <a:endCxn id="50" idx="0"/>
          </p:cNvCxnSpPr>
          <p:nvPr/>
        </p:nvCxnSpPr>
        <p:spPr>
          <a:xfrm>
            <a:off x="8073801" y="4154056"/>
            <a:ext cx="621502" cy="7341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正方形/長方形 46"/>
          <p:cNvSpPr/>
          <p:nvPr/>
        </p:nvSpPr>
        <p:spPr>
          <a:xfrm>
            <a:off x="8347405" y="4343925"/>
            <a:ext cx="4171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上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cxnSp>
        <p:nvCxnSpPr>
          <p:cNvPr id="53" name="直線コネクタ 52"/>
          <p:cNvCxnSpPr/>
          <p:nvPr/>
        </p:nvCxnSpPr>
        <p:spPr>
          <a:xfrm flipH="1">
            <a:off x="9928798" y="4154056"/>
            <a:ext cx="621503" cy="7341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正方形/長方形 53"/>
          <p:cNvSpPr/>
          <p:nvPr/>
        </p:nvSpPr>
        <p:spPr>
          <a:xfrm>
            <a:off x="9912788" y="4343925"/>
            <a:ext cx="4171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下</a:t>
            </a:r>
          </a:p>
        </p:txBody>
      </p:sp>
      <p:cxnSp>
        <p:nvCxnSpPr>
          <p:cNvPr id="55" name="直線コネクタ 54"/>
          <p:cNvCxnSpPr/>
          <p:nvPr/>
        </p:nvCxnSpPr>
        <p:spPr>
          <a:xfrm>
            <a:off x="10550301" y="4154056"/>
            <a:ext cx="621502" cy="7341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正方形/長方形 55"/>
          <p:cNvSpPr/>
          <p:nvPr/>
        </p:nvSpPr>
        <p:spPr>
          <a:xfrm>
            <a:off x="10823905" y="4343925"/>
            <a:ext cx="4171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上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57" name="テキスト ボックス 56"/>
          <p:cNvSpPr txBox="1"/>
          <p:nvPr/>
        </p:nvSpPr>
        <p:spPr>
          <a:xfrm>
            <a:off x="8397875" y="4875768"/>
            <a:ext cx="651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1,2,7</a:t>
            </a:r>
            <a:endParaRPr kumimoji="1" lang="ja-JP" altLang="en-US" dirty="0"/>
          </a:p>
        </p:txBody>
      </p:sp>
      <p:sp>
        <p:nvSpPr>
          <p:cNvPr id="58" name="テキスト ボックス 57"/>
          <p:cNvSpPr txBox="1"/>
          <p:nvPr/>
        </p:nvSpPr>
        <p:spPr>
          <a:xfrm>
            <a:off x="9490075" y="4875768"/>
            <a:ext cx="885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9,12,15</a:t>
            </a:r>
            <a:endParaRPr kumimoji="1" lang="ja-JP" altLang="en-US" dirty="0"/>
          </a:p>
        </p:txBody>
      </p:sp>
      <p:sp>
        <p:nvSpPr>
          <p:cNvPr id="59" name="テキスト ボックス 58"/>
          <p:cNvSpPr txBox="1"/>
          <p:nvPr/>
        </p:nvSpPr>
        <p:spPr>
          <a:xfrm>
            <a:off x="10747375" y="4875768"/>
            <a:ext cx="1002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10,11,13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34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56924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8" name="直線矢印コネクタ 47"/>
          <p:cNvCxnSpPr/>
          <p:nvPr/>
        </p:nvCxnSpPr>
        <p:spPr>
          <a:xfrm>
            <a:off x="3429000" y="1771650"/>
            <a:ext cx="0" cy="2400300"/>
          </a:xfrm>
          <a:prstGeom prst="straightConnector1">
            <a:avLst/>
          </a:prstGeom>
          <a:ln w="60325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矢印コネクタ 48"/>
          <p:cNvCxnSpPr/>
          <p:nvPr/>
        </p:nvCxnSpPr>
        <p:spPr>
          <a:xfrm>
            <a:off x="3743325" y="4181475"/>
            <a:ext cx="0" cy="2162175"/>
          </a:xfrm>
          <a:prstGeom prst="straightConnector1">
            <a:avLst/>
          </a:prstGeom>
          <a:ln w="60325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矢印コネクタ 49"/>
          <p:cNvCxnSpPr/>
          <p:nvPr/>
        </p:nvCxnSpPr>
        <p:spPr>
          <a:xfrm>
            <a:off x="1809750" y="3762375"/>
            <a:ext cx="0" cy="2562225"/>
          </a:xfrm>
          <a:prstGeom prst="straightConnector1">
            <a:avLst/>
          </a:prstGeom>
          <a:ln w="60325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矢印コネクタ 50"/>
          <p:cNvCxnSpPr/>
          <p:nvPr/>
        </p:nvCxnSpPr>
        <p:spPr>
          <a:xfrm>
            <a:off x="1314450" y="1781175"/>
            <a:ext cx="0" cy="2000250"/>
          </a:xfrm>
          <a:prstGeom prst="straightConnector1">
            <a:avLst/>
          </a:prstGeom>
          <a:ln w="60325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矢印コネクタ 33"/>
          <p:cNvCxnSpPr/>
          <p:nvPr/>
        </p:nvCxnSpPr>
        <p:spPr>
          <a:xfrm flipH="1">
            <a:off x="781051" y="3762375"/>
            <a:ext cx="1809749" cy="0"/>
          </a:xfrm>
          <a:prstGeom prst="straightConnector1">
            <a:avLst/>
          </a:prstGeom>
          <a:ln w="60325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矢印コネクタ 34"/>
          <p:cNvCxnSpPr/>
          <p:nvPr/>
        </p:nvCxnSpPr>
        <p:spPr>
          <a:xfrm flipH="1">
            <a:off x="2571751" y="4171950"/>
            <a:ext cx="2774949" cy="0"/>
          </a:xfrm>
          <a:prstGeom prst="straightConnector1">
            <a:avLst/>
          </a:prstGeom>
          <a:ln w="60325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矢印コネクタ 24"/>
          <p:cNvCxnSpPr/>
          <p:nvPr/>
        </p:nvCxnSpPr>
        <p:spPr>
          <a:xfrm>
            <a:off x="2581275" y="1771650"/>
            <a:ext cx="0" cy="4572000"/>
          </a:xfrm>
          <a:prstGeom prst="straightConnector1">
            <a:avLst/>
          </a:prstGeom>
          <a:ln w="60325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10581" y="631826"/>
            <a:ext cx="4039219" cy="733270"/>
          </a:xfrm>
        </p:spPr>
        <p:txBody>
          <a:bodyPr>
            <a:normAutofit/>
          </a:bodyPr>
          <a:lstStyle/>
          <a:p>
            <a:r>
              <a:rPr lang="en-US" altLang="ja-JP" sz="4000" dirty="0" err="1" smtClean="0"/>
              <a:t>k</a:t>
            </a:r>
            <a:r>
              <a:rPr kumimoji="1" lang="en-US" altLang="ja-JP" sz="4000" dirty="0" err="1" smtClean="0"/>
              <a:t>d</a:t>
            </a:r>
            <a:r>
              <a:rPr kumimoji="1" lang="en-US" altLang="ja-JP" sz="4000" dirty="0" smtClean="0"/>
              <a:t>-tree</a:t>
            </a:r>
            <a:r>
              <a:rPr lang="ja-JP" altLang="en-US" sz="4000" dirty="0"/>
              <a:t>の</a:t>
            </a:r>
            <a:r>
              <a:rPr lang="ja-JP" altLang="en-US" sz="4000" dirty="0" smtClean="0"/>
              <a:t>構築</a:t>
            </a:r>
            <a:endParaRPr kumimoji="1" lang="ja-JP" altLang="en-US" sz="40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083300" y="612776"/>
            <a:ext cx="5765800" cy="2019299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ja-JP" altLang="en-US" dirty="0" smtClean="0"/>
              <a:t>下を繰り返す</a:t>
            </a:r>
            <a:endParaRPr lang="en-US" altLang="ja-JP" dirty="0" smtClean="0"/>
          </a:p>
          <a:p>
            <a:pPr marL="457200" lvl="1" indent="0">
              <a:lnSpc>
                <a:spcPct val="100000"/>
              </a:lnSpc>
              <a:spcBef>
                <a:spcPts val="600"/>
              </a:spcBef>
              <a:buNone/>
            </a:pPr>
            <a:r>
              <a:rPr kumimoji="1" lang="ja-JP" altLang="en-US" sz="2000" dirty="0" smtClean="0"/>
              <a:t>空間を分割する軸を決定し軸に沿って点群をソート</a:t>
            </a:r>
            <a:endParaRPr kumimoji="1" lang="en-US" altLang="ja-JP" sz="2000" dirty="0" smtClean="0"/>
          </a:p>
          <a:p>
            <a:pPr marL="457200" lvl="1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ja-JP" altLang="en-US" sz="2000" dirty="0"/>
              <a:t>中央</a:t>
            </a:r>
            <a:r>
              <a:rPr lang="ja-JP" altLang="en-US" sz="2000" dirty="0" smtClean="0"/>
              <a:t>の点を現在ノードに割り当て，左側の点群を左の子に，右側の点群を右の子にする</a:t>
            </a:r>
            <a:endParaRPr kumimoji="1" lang="en-US" altLang="ja-JP" sz="2000" dirty="0" smtClean="0"/>
          </a:p>
          <a:p>
            <a:pPr marL="457200" lvl="1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 lang="en-US" altLang="ja-JP" dirty="0" smtClean="0"/>
          </a:p>
        </p:txBody>
      </p:sp>
      <p:cxnSp>
        <p:nvCxnSpPr>
          <p:cNvPr id="6" name="直線矢印コネクタ 5"/>
          <p:cNvCxnSpPr/>
          <p:nvPr/>
        </p:nvCxnSpPr>
        <p:spPr>
          <a:xfrm>
            <a:off x="800100" y="6337300"/>
            <a:ext cx="4584700" cy="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矢印コネクタ 6"/>
          <p:cNvCxnSpPr/>
          <p:nvPr/>
        </p:nvCxnSpPr>
        <p:spPr>
          <a:xfrm flipV="1">
            <a:off x="787400" y="1765300"/>
            <a:ext cx="0" cy="458470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円/楕円 8"/>
          <p:cNvSpPr/>
          <p:nvPr/>
        </p:nvSpPr>
        <p:spPr>
          <a:xfrm>
            <a:off x="1171574" y="2471738"/>
            <a:ext cx="280987" cy="280987"/>
          </a:xfrm>
          <a:prstGeom prst="ellipse">
            <a:avLst/>
          </a:prstGeom>
          <a:solidFill>
            <a:srgbClr val="FF99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2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0" name="円/楕円 9"/>
          <p:cNvSpPr/>
          <p:nvPr/>
        </p:nvSpPr>
        <p:spPr>
          <a:xfrm>
            <a:off x="838199" y="3262313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1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1" name="円/楕円 10"/>
          <p:cNvSpPr/>
          <p:nvPr/>
        </p:nvSpPr>
        <p:spPr>
          <a:xfrm>
            <a:off x="2438399" y="4424363"/>
            <a:ext cx="280987" cy="280987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8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2" name="円/楕円 11"/>
          <p:cNvSpPr/>
          <p:nvPr/>
        </p:nvSpPr>
        <p:spPr>
          <a:xfrm>
            <a:off x="2114549" y="2509838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 smtClean="0">
                <a:solidFill>
                  <a:schemeClr val="tx1"/>
                </a:solidFill>
              </a:rPr>
              <a:t>7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3" name="円/楕円 12"/>
          <p:cNvSpPr/>
          <p:nvPr/>
        </p:nvSpPr>
        <p:spPr>
          <a:xfrm>
            <a:off x="1457324" y="3614738"/>
            <a:ext cx="280987" cy="280987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 smtClean="0">
                <a:solidFill>
                  <a:schemeClr val="tx1"/>
                </a:solidFill>
              </a:rPr>
              <a:t>4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4" name="円/楕円 13"/>
          <p:cNvSpPr/>
          <p:nvPr/>
        </p:nvSpPr>
        <p:spPr>
          <a:xfrm>
            <a:off x="2933699" y="3148013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</a:rPr>
              <a:t>10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5" name="円/楕円 14"/>
          <p:cNvSpPr/>
          <p:nvPr/>
        </p:nvSpPr>
        <p:spPr>
          <a:xfrm>
            <a:off x="1943099" y="4033838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6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8" name="円/楕円 17"/>
          <p:cNvSpPr/>
          <p:nvPr/>
        </p:nvSpPr>
        <p:spPr>
          <a:xfrm>
            <a:off x="1247774" y="4576763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 smtClean="0">
                <a:solidFill>
                  <a:schemeClr val="tx1"/>
                </a:solidFill>
              </a:rPr>
              <a:t>3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0" name="円/楕円 19"/>
          <p:cNvSpPr/>
          <p:nvPr/>
        </p:nvSpPr>
        <p:spPr>
          <a:xfrm>
            <a:off x="1666874" y="5338763"/>
            <a:ext cx="280987" cy="280987"/>
          </a:xfrm>
          <a:prstGeom prst="ellipse">
            <a:avLst/>
          </a:prstGeom>
          <a:solidFill>
            <a:srgbClr val="FF99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 smtClean="0">
                <a:solidFill>
                  <a:schemeClr val="tx1"/>
                </a:solidFill>
              </a:rPr>
              <a:t>5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1" name="円/楕円 20"/>
          <p:cNvSpPr/>
          <p:nvPr/>
        </p:nvSpPr>
        <p:spPr>
          <a:xfrm>
            <a:off x="2819399" y="5195888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9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6" name="円/楕円 25"/>
          <p:cNvSpPr/>
          <p:nvPr/>
        </p:nvSpPr>
        <p:spPr>
          <a:xfrm>
            <a:off x="3286124" y="3748088"/>
            <a:ext cx="280987" cy="280987"/>
          </a:xfrm>
          <a:prstGeom prst="ellipse">
            <a:avLst/>
          </a:prstGeom>
          <a:solidFill>
            <a:srgbClr val="FF99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</a:rPr>
              <a:t>11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7" name="円/楕円 26"/>
          <p:cNvSpPr/>
          <p:nvPr/>
        </p:nvSpPr>
        <p:spPr>
          <a:xfrm>
            <a:off x="3848099" y="3186113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</a:rPr>
              <a:t>13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8" name="円/楕円 27"/>
          <p:cNvSpPr/>
          <p:nvPr/>
        </p:nvSpPr>
        <p:spPr>
          <a:xfrm>
            <a:off x="4352924" y="5157788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</a:rPr>
              <a:t>15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9" name="円/楕円 28"/>
          <p:cNvSpPr/>
          <p:nvPr/>
        </p:nvSpPr>
        <p:spPr>
          <a:xfrm>
            <a:off x="3609974" y="4938713"/>
            <a:ext cx="280987" cy="280987"/>
          </a:xfrm>
          <a:prstGeom prst="ellipse">
            <a:avLst/>
          </a:prstGeom>
          <a:solidFill>
            <a:srgbClr val="FF99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</a:rPr>
              <a:t>12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30" name="円/楕円 29"/>
          <p:cNvSpPr/>
          <p:nvPr/>
        </p:nvSpPr>
        <p:spPr>
          <a:xfrm>
            <a:off x="4000499" y="4033838"/>
            <a:ext cx="280987" cy="280987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</a:rPr>
              <a:t>14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cxnSp>
        <p:nvCxnSpPr>
          <p:cNvPr id="40" name="直線矢印コネクタ 39"/>
          <p:cNvCxnSpPr/>
          <p:nvPr/>
        </p:nvCxnSpPr>
        <p:spPr>
          <a:xfrm flipV="1">
            <a:off x="5359400" y="1765300"/>
            <a:ext cx="0" cy="4584700"/>
          </a:xfrm>
          <a:prstGeom prst="straightConnector1">
            <a:avLst/>
          </a:prstGeom>
          <a:ln w="25400">
            <a:solidFill>
              <a:schemeClr val="tx1"/>
            </a:solidFill>
            <a:prstDash val="sysDot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矢印コネクタ 40"/>
          <p:cNvCxnSpPr/>
          <p:nvPr/>
        </p:nvCxnSpPr>
        <p:spPr>
          <a:xfrm>
            <a:off x="800100" y="1793875"/>
            <a:ext cx="4584700" cy="0"/>
          </a:xfrm>
          <a:prstGeom prst="straightConnector1">
            <a:avLst/>
          </a:prstGeom>
          <a:ln w="25400">
            <a:solidFill>
              <a:schemeClr val="tx1"/>
            </a:solidFill>
            <a:prstDash val="sysDot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円/楕円 30"/>
          <p:cNvSpPr/>
          <p:nvPr/>
        </p:nvSpPr>
        <p:spPr>
          <a:xfrm>
            <a:off x="9153149" y="2777504"/>
            <a:ext cx="315093" cy="315093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00" b="1" dirty="0">
              <a:solidFill>
                <a:schemeClr val="tx1"/>
              </a:solidFill>
            </a:endParaRPr>
          </a:p>
        </p:txBody>
      </p:sp>
      <p:cxnSp>
        <p:nvCxnSpPr>
          <p:cNvPr id="32" name="直線コネクタ 31"/>
          <p:cNvCxnSpPr/>
          <p:nvPr/>
        </p:nvCxnSpPr>
        <p:spPr>
          <a:xfrm flipH="1">
            <a:off x="8073801" y="3046453"/>
            <a:ext cx="1125492" cy="7802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9422098" y="3046453"/>
            <a:ext cx="1125493" cy="7802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正方形/長方形 36"/>
          <p:cNvSpPr/>
          <p:nvPr/>
        </p:nvSpPr>
        <p:spPr>
          <a:xfrm>
            <a:off x="8411452" y="3162660"/>
            <a:ext cx="4171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左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38" name="正方形/長方形 37"/>
          <p:cNvSpPr/>
          <p:nvPr/>
        </p:nvSpPr>
        <p:spPr>
          <a:xfrm>
            <a:off x="9816390" y="3162660"/>
            <a:ext cx="4171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右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36" name="グループ化 35"/>
          <p:cNvGrpSpPr/>
          <p:nvPr/>
        </p:nvGrpSpPr>
        <p:grpSpPr>
          <a:xfrm>
            <a:off x="7910144" y="3826742"/>
            <a:ext cx="2801104" cy="327314"/>
            <a:chOff x="7910144" y="3841537"/>
            <a:chExt cx="2801104" cy="327314"/>
          </a:xfrm>
        </p:grpSpPr>
        <p:sp>
          <p:nvSpPr>
            <p:cNvPr id="42" name="円/楕円 41"/>
            <p:cNvSpPr/>
            <p:nvPr/>
          </p:nvSpPr>
          <p:spPr>
            <a:xfrm>
              <a:off x="7910144" y="3841537"/>
              <a:ext cx="327314" cy="32731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b="1" dirty="0" smtClean="0">
                  <a:solidFill>
                    <a:schemeClr val="tx1"/>
                  </a:solidFill>
                </a:rPr>
                <a:t>4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43" name="円/楕円 42"/>
            <p:cNvSpPr/>
            <p:nvPr/>
          </p:nvSpPr>
          <p:spPr>
            <a:xfrm>
              <a:off x="10383934" y="3841537"/>
              <a:ext cx="327314" cy="32731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b="1" dirty="0" smtClean="0">
                  <a:solidFill>
                    <a:schemeClr val="tx1"/>
                  </a:solidFill>
                </a:rPr>
                <a:t>14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44" name="直線コネクタ 43"/>
          <p:cNvCxnSpPr>
            <a:stCxn id="42" idx="4"/>
          </p:cNvCxnSpPr>
          <p:nvPr/>
        </p:nvCxnSpPr>
        <p:spPr>
          <a:xfrm flipH="1">
            <a:off x="7452298" y="4154056"/>
            <a:ext cx="621503" cy="7341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正方形/長方形 44"/>
          <p:cNvSpPr/>
          <p:nvPr/>
        </p:nvSpPr>
        <p:spPr>
          <a:xfrm>
            <a:off x="7436288" y="4343925"/>
            <a:ext cx="4171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下</a:t>
            </a:r>
          </a:p>
        </p:txBody>
      </p:sp>
      <p:cxnSp>
        <p:nvCxnSpPr>
          <p:cNvPr id="46" name="直線コネクタ 45"/>
          <p:cNvCxnSpPr>
            <a:stCxn id="42" idx="4"/>
          </p:cNvCxnSpPr>
          <p:nvPr/>
        </p:nvCxnSpPr>
        <p:spPr>
          <a:xfrm>
            <a:off x="8073801" y="4154056"/>
            <a:ext cx="621502" cy="7341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正方形/長方形 46"/>
          <p:cNvSpPr/>
          <p:nvPr/>
        </p:nvSpPr>
        <p:spPr>
          <a:xfrm>
            <a:off x="8347405" y="4343925"/>
            <a:ext cx="4171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上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cxnSp>
        <p:nvCxnSpPr>
          <p:cNvPr id="53" name="直線コネクタ 52"/>
          <p:cNvCxnSpPr/>
          <p:nvPr/>
        </p:nvCxnSpPr>
        <p:spPr>
          <a:xfrm flipH="1">
            <a:off x="9928798" y="4154056"/>
            <a:ext cx="621503" cy="7341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正方形/長方形 53"/>
          <p:cNvSpPr/>
          <p:nvPr/>
        </p:nvSpPr>
        <p:spPr>
          <a:xfrm>
            <a:off x="9912788" y="4343925"/>
            <a:ext cx="4171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下</a:t>
            </a:r>
          </a:p>
        </p:txBody>
      </p:sp>
      <p:cxnSp>
        <p:nvCxnSpPr>
          <p:cNvPr id="55" name="直線コネクタ 54"/>
          <p:cNvCxnSpPr/>
          <p:nvPr/>
        </p:nvCxnSpPr>
        <p:spPr>
          <a:xfrm>
            <a:off x="10550301" y="4154056"/>
            <a:ext cx="621502" cy="7341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正方形/長方形 55"/>
          <p:cNvSpPr/>
          <p:nvPr/>
        </p:nvSpPr>
        <p:spPr>
          <a:xfrm>
            <a:off x="10823905" y="4343925"/>
            <a:ext cx="4171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上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cxnSp>
        <p:nvCxnSpPr>
          <p:cNvPr id="52" name="直線コネクタ 51"/>
          <p:cNvCxnSpPr>
            <a:stCxn id="66" idx="4"/>
            <a:endCxn id="71" idx="0"/>
          </p:cNvCxnSpPr>
          <p:nvPr/>
        </p:nvCxnSpPr>
        <p:spPr>
          <a:xfrm flipH="1">
            <a:off x="7141546" y="5215515"/>
            <a:ext cx="310752" cy="734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コネクタ 59"/>
          <p:cNvCxnSpPr>
            <a:stCxn id="66" idx="4"/>
            <a:endCxn id="72" idx="0"/>
          </p:cNvCxnSpPr>
          <p:nvPr/>
        </p:nvCxnSpPr>
        <p:spPr>
          <a:xfrm>
            <a:off x="7452298" y="5215515"/>
            <a:ext cx="310751" cy="734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コネクタ 60"/>
          <p:cNvCxnSpPr>
            <a:stCxn id="67" idx="4"/>
            <a:endCxn id="73" idx="0"/>
          </p:cNvCxnSpPr>
          <p:nvPr/>
        </p:nvCxnSpPr>
        <p:spPr>
          <a:xfrm flipH="1">
            <a:off x="8384552" y="5215515"/>
            <a:ext cx="310751" cy="734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コネクタ 61"/>
          <p:cNvCxnSpPr>
            <a:stCxn id="67" idx="4"/>
            <a:endCxn id="74" idx="0"/>
          </p:cNvCxnSpPr>
          <p:nvPr/>
        </p:nvCxnSpPr>
        <p:spPr>
          <a:xfrm>
            <a:off x="8695303" y="5215515"/>
            <a:ext cx="310752" cy="734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正方形/長方形 62"/>
          <p:cNvSpPr/>
          <p:nvPr/>
        </p:nvSpPr>
        <p:spPr>
          <a:xfrm>
            <a:off x="6938392" y="5448312"/>
            <a:ext cx="4171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左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4" name="正方形/長方形 63"/>
          <p:cNvSpPr/>
          <p:nvPr/>
        </p:nvSpPr>
        <p:spPr>
          <a:xfrm>
            <a:off x="7483011" y="5459407"/>
            <a:ext cx="4171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右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65" name="グループ化 64"/>
          <p:cNvGrpSpPr/>
          <p:nvPr/>
        </p:nvGrpSpPr>
        <p:grpSpPr>
          <a:xfrm>
            <a:off x="7288641" y="4888201"/>
            <a:ext cx="4044110" cy="327314"/>
            <a:chOff x="7288641" y="4962171"/>
            <a:chExt cx="4044110" cy="327314"/>
          </a:xfrm>
          <a:solidFill>
            <a:srgbClr val="FF99FF"/>
          </a:solidFill>
        </p:grpSpPr>
        <p:sp>
          <p:nvSpPr>
            <p:cNvPr id="66" name="円/楕円 65"/>
            <p:cNvSpPr/>
            <p:nvPr/>
          </p:nvSpPr>
          <p:spPr>
            <a:xfrm>
              <a:off x="7288641" y="4962171"/>
              <a:ext cx="327314" cy="3273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b="1" dirty="0" smtClean="0">
                  <a:solidFill>
                    <a:schemeClr val="tx1"/>
                  </a:solidFill>
                </a:rPr>
                <a:t>5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67" name="円/楕円 66"/>
            <p:cNvSpPr/>
            <p:nvPr/>
          </p:nvSpPr>
          <p:spPr>
            <a:xfrm>
              <a:off x="8531646" y="4962171"/>
              <a:ext cx="327314" cy="3273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b="1" dirty="0" smtClean="0">
                  <a:solidFill>
                    <a:schemeClr val="tx1"/>
                  </a:solidFill>
                </a:rPr>
                <a:t>2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68" name="円/楕円 67"/>
            <p:cNvSpPr/>
            <p:nvPr/>
          </p:nvSpPr>
          <p:spPr>
            <a:xfrm>
              <a:off x="9762431" y="4962171"/>
              <a:ext cx="327314" cy="3273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b="1" dirty="0" smtClean="0">
                  <a:solidFill>
                    <a:schemeClr val="tx1"/>
                  </a:solidFill>
                </a:rPr>
                <a:t>12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69" name="円/楕円 68"/>
            <p:cNvSpPr/>
            <p:nvPr/>
          </p:nvSpPr>
          <p:spPr>
            <a:xfrm>
              <a:off x="11005437" y="4962171"/>
              <a:ext cx="327314" cy="3273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b="1" dirty="0" smtClean="0">
                  <a:solidFill>
                    <a:schemeClr val="tx1"/>
                  </a:solidFill>
                </a:rPr>
                <a:t>11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0" name="グループ化 69"/>
          <p:cNvGrpSpPr/>
          <p:nvPr/>
        </p:nvGrpSpPr>
        <p:grpSpPr>
          <a:xfrm>
            <a:off x="6977889" y="5949661"/>
            <a:ext cx="4665613" cy="327314"/>
            <a:chOff x="6977889" y="5949661"/>
            <a:chExt cx="4665613" cy="327314"/>
          </a:xfrm>
          <a:solidFill>
            <a:schemeClr val="bg1"/>
          </a:solidFill>
        </p:grpSpPr>
        <p:sp>
          <p:nvSpPr>
            <p:cNvPr id="71" name="円/楕円 70"/>
            <p:cNvSpPr/>
            <p:nvPr/>
          </p:nvSpPr>
          <p:spPr>
            <a:xfrm>
              <a:off x="6977889" y="5949661"/>
              <a:ext cx="327314" cy="3273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b="1" dirty="0" smtClean="0">
                  <a:solidFill>
                    <a:schemeClr val="tx1"/>
                  </a:solidFill>
                </a:rPr>
                <a:t>3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2" name="円/楕円 71"/>
            <p:cNvSpPr/>
            <p:nvPr/>
          </p:nvSpPr>
          <p:spPr>
            <a:xfrm>
              <a:off x="7599392" y="5949661"/>
              <a:ext cx="327314" cy="3273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400" b="1" dirty="0">
                  <a:solidFill>
                    <a:schemeClr val="tx1"/>
                  </a:solidFill>
                </a:rPr>
                <a:t>6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3" name="円/楕円 72"/>
            <p:cNvSpPr/>
            <p:nvPr/>
          </p:nvSpPr>
          <p:spPr>
            <a:xfrm>
              <a:off x="8220895" y="5949661"/>
              <a:ext cx="327314" cy="3273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b="1" dirty="0" smtClean="0">
                  <a:solidFill>
                    <a:schemeClr val="tx1"/>
                  </a:solidFill>
                </a:rPr>
                <a:t>1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4" name="円/楕円 73"/>
            <p:cNvSpPr/>
            <p:nvPr/>
          </p:nvSpPr>
          <p:spPr>
            <a:xfrm>
              <a:off x="8842398" y="5949661"/>
              <a:ext cx="327314" cy="3273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400" b="1" dirty="0" smtClean="0">
                  <a:solidFill>
                    <a:schemeClr val="tx1"/>
                  </a:solidFill>
                </a:rPr>
                <a:t>7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6" name="円/楕円 75"/>
            <p:cNvSpPr/>
            <p:nvPr/>
          </p:nvSpPr>
          <p:spPr>
            <a:xfrm>
              <a:off x="9451680" y="5949661"/>
              <a:ext cx="327314" cy="3273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400" b="1" dirty="0">
                  <a:solidFill>
                    <a:schemeClr val="tx1"/>
                  </a:solidFill>
                </a:rPr>
                <a:t>9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7" name="円/楕円 76"/>
            <p:cNvSpPr/>
            <p:nvPr/>
          </p:nvSpPr>
          <p:spPr>
            <a:xfrm>
              <a:off x="10073183" y="5949661"/>
              <a:ext cx="327314" cy="3273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b="1" dirty="0" smtClean="0">
                  <a:solidFill>
                    <a:schemeClr val="tx1"/>
                  </a:solidFill>
                </a:rPr>
                <a:t>15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8" name="円/楕円 77"/>
            <p:cNvSpPr/>
            <p:nvPr/>
          </p:nvSpPr>
          <p:spPr>
            <a:xfrm>
              <a:off x="10694686" y="5949661"/>
              <a:ext cx="327314" cy="3273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b="1" dirty="0" smtClean="0">
                  <a:solidFill>
                    <a:schemeClr val="tx1"/>
                  </a:solidFill>
                </a:rPr>
                <a:t>10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9" name="円/楕円 78"/>
            <p:cNvSpPr/>
            <p:nvPr/>
          </p:nvSpPr>
          <p:spPr>
            <a:xfrm>
              <a:off x="11316188" y="5949661"/>
              <a:ext cx="327314" cy="3273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b="1" dirty="0" smtClean="0">
                  <a:solidFill>
                    <a:schemeClr val="tx1"/>
                  </a:solidFill>
                </a:rPr>
                <a:t>13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80" name="直線コネクタ 79"/>
          <p:cNvCxnSpPr/>
          <p:nvPr/>
        </p:nvCxnSpPr>
        <p:spPr>
          <a:xfrm flipH="1">
            <a:off x="9618046" y="5215515"/>
            <a:ext cx="310752" cy="734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線コネクタ 80"/>
          <p:cNvCxnSpPr/>
          <p:nvPr/>
        </p:nvCxnSpPr>
        <p:spPr>
          <a:xfrm>
            <a:off x="9928798" y="5215515"/>
            <a:ext cx="310751" cy="734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正方形/長方形 81"/>
          <p:cNvSpPr/>
          <p:nvPr/>
        </p:nvSpPr>
        <p:spPr>
          <a:xfrm>
            <a:off x="9414892" y="5448312"/>
            <a:ext cx="4171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左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83" name="正方形/長方形 82"/>
          <p:cNvSpPr/>
          <p:nvPr/>
        </p:nvSpPr>
        <p:spPr>
          <a:xfrm>
            <a:off x="9959511" y="5459407"/>
            <a:ext cx="4171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右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cxnSp>
        <p:nvCxnSpPr>
          <p:cNvPr id="84" name="直線コネクタ 83"/>
          <p:cNvCxnSpPr/>
          <p:nvPr/>
        </p:nvCxnSpPr>
        <p:spPr>
          <a:xfrm flipH="1">
            <a:off x="10860106" y="5215515"/>
            <a:ext cx="310752" cy="734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線コネクタ 84"/>
          <p:cNvCxnSpPr/>
          <p:nvPr/>
        </p:nvCxnSpPr>
        <p:spPr>
          <a:xfrm>
            <a:off x="11170858" y="5215515"/>
            <a:ext cx="310751" cy="734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正方形/長方形 85"/>
          <p:cNvSpPr/>
          <p:nvPr/>
        </p:nvSpPr>
        <p:spPr>
          <a:xfrm>
            <a:off x="10656952" y="5448312"/>
            <a:ext cx="4171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左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87" name="正方形/長方形 86"/>
          <p:cNvSpPr/>
          <p:nvPr/>
        </p:nvSpPr>
        <p:spPr>
          <a:xfrm>
            <a:off x="11201571" y="5459407"/>
            <a:ext cx="4171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右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35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71775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8" name="直線矢印コネクタ 47"/>
          <p:cNvCxnSpPr/>
          <p:nvPr/>
        </p:nvCxnSpPr>
        <p:spPr>
          <a:xfrm>
            <a:off x="3429000" y="1771650"/>
            <a:ext cx="0" cy="2400300"/>
          </a:xfrm>
          <a:prstGeom prst="straightConnector1">
            <a:avLst/>
          </a:prstGeom>
          <a:ln w="60325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矢印コネクタ 48"/>
          <p:cNvCxnSpPr/>
          <p:nvPr/>
        </p:nvCxnSpPr>
        <p:spPr>
          <a:xfrm>
            <a:off x="3743325" y="4181475"/>
            <a:ext cx="0" cy="2162175"/>
          </a:xfrm>
          <a:prstGeom prst="straightConnector1">
            <a:avLst/>
          </a:prstGeom>
          <a:ln w="60325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矢印コネクタ 49"/>
          <p:cNvCxnSpPr/>
          <p:nvPr/>
        </p:nvCxnSpPr>
        <p:spPr>
          <a:xfrm>
            <a:off x="1809750" y="3762375"/>
            <a:ext cx="0" cy="2562225"/>
          </a:xfrm>
          <a:prstGeom prst="straightConnector1">
            <a:avLst/>
          </a:prstGeom>
          <a:ln w="60325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矢印コネクタ 50"/>
          <p:cNvCxnSpPr/>
          <p:nvPr/>
        </p:nvCxnSpPr>
        <p:spPr>
          <a:xfrm>
            <a:off x="1314450" y="1781175"/>
            <a:ext cx="0" cy="2000250"/>
          </a:xfrm>
          <a:prstGeom prst="straightConnector1">
            <a:avLst/>
          </a:prstGeom>
          <a:ln w="60325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矢印コネクタ 33"/>
          <p:cNvCxnSpPr/>
          <p:nvPr/>
        </p:nvCxnSpPr>
        <p:spPr>
          <a:xfrm flipH="1">
            <a:off x="781051" y="3762375"/>
            <a:ext cx="1809749" cy="0"/>
          </a:xfrm>
          <a:prstGeom prst="straightConnector1">
            <a:avLst/>
          </a:prstGeom>
          <a:ln w="60325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矢印コネクタ 34"/>
          <p:cNvCxnSpPr/>
          <p:nvPr/>
        </p:nvCxnSpPr>
        <p:spPr>
          <a:xfrm flipH="1">
            <a:off x="2571751" y="4171950"/>
            <a:ext cx="2774949" cy="0"/>
          </a:xfrm>
          <a:prstGeom prst="straightConnector1">
            <a:avLst/>
          </a:prstGeom>
          <a:ln w="60325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矢印コネクタ 24"/>
          <p:cNvCxnSpPr/>
          <p:nvPr/>
        </p:nvCxnSpPr>
        <p:spPr>
          <a:xfrm>
            <a:off x="2581275" y="1771650"/>
            <a:ext cx="0" cy="4572000"/>
          </a:xfrm>
          <a:prstGeom prst="straightConnector1">
            <a:avLst/>
          </a:prstGeom>
          <a:ln w="60325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10581" y="631826"/>
            <a:ext cx="4039219" cy="733270"/>
          </a:xfrm>
        </p:spPr>
        <p:txBody>
          <a:bodyPr>
            <a:normAutofit/>
          </a:bodyPr>
          <a:lstStyle/>
          <a:p>
            <a:r>
              <a:rPr lang="en-US" altLang="ja-JP" sz="4000" dirty="0" err="1" smtClean="0"/>
              <a:t>k</a:t>
            </a:r>
            <a:r>
              <a:rPr kumimoji="1" lang="en-US" altLang="ja-JP" sz="4000" dirty="0" err="1" smtClean="0"/>
              <a:t>d</a:t>
            </a:r>
            <a:r>
              <a:rPr kumimoji="1" lang="en-US" altLang="ja-JP" sz="4000" dirty="0" smtClean="0"/>
              <a:t>-tree</a:t>
            </a:r>
            <a:r>
              <a:rPr lang="ja-JP" altLang="en-US" sz="4000" dirty="0"/>
              <a:t>の</a:t>
            </a:r>
            <a:r>
              <a:rPr lang="ja-JP" altLang="en-US" sz="4000" dirty="0" smtClean="0"/>
              <a:t>構築</a:t>
            </a:r>
            <a:endParaRPr kumimoji="1" lang="ja-JP" altLang="en-US" sz="40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816600" y="358776"/>
            <a:ext cx="6375400" cy="2019299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ja-JP" altLang="en-US" dirty="0" smtClean="0"/>
              <a:t>点</a:t>
            </a:r>
            <a:r>
              <a:rPr lang="en-US" altLang="ja-JP" b="1" dirty="0" smtClean="0"/>
              <a:t>p</a:t>
            </a:r>
            <a:r>
              <a:rPr lang="ja-JP" altLang="en-US" dirty="0" smtClean="0"/>
              <a:t>の最近傍点探索</a:t>
            </a:r>
            <a:endParaRPr lang="en-US" altLang="ja-JP" dirty="0"/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ja-JP" altLang="en-US" sz="2000" dirty="0" smtClean="0"/>
              <a:t>木を下方向にたどり葉ノードを見つけ，これを暫定的な最近傍点とする（近似解でよければここで終了）</a:t>
            </a:r>
            <a:endParaRPr lang="en-US" altLang="ja-JP" sz="2000" dirty="0"/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kumimoji="1" lang="ja-JP" altLang="en-US" sz="2000" dirty="0" smtClean="0"/>
              <a:t>到達した</a:t>
            </a:r>
            <a:r>
              <a:rPr lang="ja-JP" altLang="en-US" sz="2000" dirty="0" smtClean="0"/>
              <a:t>葉ノードから木を上方向にたどり，点</a:t>
            </a:r>
            <a:r>
              <a:rPr lang="en-US" altLang="ja-JP" sz="2000" dirty="0" smtClean="0"/>
              <a:t>p</a:t>
            </a:r>
            <a:r>
              <a:rPr lang="ja-JP" altLang="en-US" sz="2000" dirty="0" smtClean="0"/>
              <a:t>からの距離が</a:t>
            </a:r>
            <a:r>
              <a:rPr lang="en-US" altLang="ja-JP" sz="2000" dirty="0" smtClean="0"/>
              <a:t>R</a:t>
            </a:r>
            <a:r>
              <a:rPr lang="ja-JP" altLang="en-US" sz="2000" dirty="0" smtClean="0"/>
              <a:t>以下の領域は検索する，</a:t>
            </a:r>
            <a:endParaRPr kumimoji="1" lang="en-US" altLang="ja-JP" sz="2000" dirty="0" smtClean="0"/>
          </a:p>
          <a:p>
            <a:pPr marL="457200" lvl="1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 lang="en-US" altLang="ja-JP" dirty="0" smtClean="0"/>
          </a:p>
        </p:txBody>
      </p:sp>
      <p:cxnSp>
        <p:nvCxnSpPr>
          <p:cNvPr id="6" name="直線矢印コネクタ 5"/>
          <p:cNvCxnSpPr/>
          <p:nvPr/>
        </p:nvCxnSpPr>
        <p:spPr>
          <a:xfrm>
            <a:off x="800100" y="6337300"/>
            <a:ext cx="4584700" cy="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矢印コネクタ 6"/>
          <p:cNvCxnSpPr/>
          <p:nvPr/>
        </p:nvCxnSpPr>
        <p:spPr>
          <a:xfrm flipV="1">
            <a:off x="787400" y="1765300"/>
            <a:ext cx="0" cy="458470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円/楕円 8"/>
          <p:cNvSpPr/>
          <p:nvPr/>
        </p:nvSpPr>
        <p:spPr>
          <a:xfrm>
            <a:off x="1171574" y="2471738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2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0" name="円/楕円 9"/>
          <p:cNvSpPr/>
          <p:nvPr/>
        </p:nvSpPr>
        <p:spPr>
          <a:xfrm>
            <a:off x="838199" y="3262313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1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1" name="円/楕円 10"/>
          <p:cNvSpPr/>
          <p:nvPr/>
        </p:nvSpPr>
        <p:spPr>
          <a:xfrm>
            <a:off x="2438399" y="4424363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8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2" name="円/楕円 11"/>
          <p:cNvSpPr/>
          <p:nvPr/>
        </p:nvSpPr>
        <p:spPr>
          <a:xfrm>
            <a:off x="2114549" y="2509838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 smtClean="0">
                <a:solidFill>
                  <a:schemeClr val="tx1"/>
                </a:solidFill>
              </a:rPr>
              <a:t>7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3" name="円/楕円 12"/>
          <p:cNvSpPr/>
          <p:nvPr/>
        </p:nvSpPr>
        <p:spPr>
          <a:xfrm>
            <a:off x="1457324" y="3614738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 smtClean="0">
                <a:solidFill>
                  <a:schemeClr val="tx1"/>
                </a:solidFill>
              </a:rPr>
              <a:t>4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4" name="円/楕円 13"/>
          <p:cNvSpPr/>
          <p:nvPr/>
        </p:nvSpPr>
        <p:spPr>
          <a:xfrm>
            <a:off x="2933699" y="3148013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</a:rPr>
              <a:t>10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5" name="円/楕円 14"/>
          <p:cNvSpPr/>
          <p:nvPr/>
        </p:nvSpPr>
        <p:spPr>
          <a:xfrm>
            <a:off x="1943099" y="4033838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6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8" name="円/楕円 17"/>
          <p:cNvSpPr/>
          <p:nvPr/>
        </p:nvSpPr>
        <p:spPr>
          <a:xfrm>
            <a:off x="1247774" y="4576763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 smtClean="0">
                <a:solidFill>
                  <a:schemeClr val="tx1"/>
                </a:solidFill>
              </a:rPr>
              <a:t>3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0" name="円/楕円 19"/>
          <p:cNvSpPr/>
          <p:nvPr/>
        </p:nvSpPr>
        <p:spPr>
          <a:xfrm>
            <a:off x="1666874" y="5338763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 smtClean="0">
                <a:solidFill>
                  <a:schemeClr val="tx1"/>
                </a:solidFill>
              </a:rPr>
              <a:t>5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1" name="円/楕円 20"/>
          <p:cNvSpPr/>
          <p:nvPr/>
        </p:nvSpPr>
        <p:spPr>
          <a:xfrm>
            <a:off x="2819399" y="5195888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9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6" name="円/楕円 25"/>
          <p:cNvSpPr/>
          <p:nvPr/>
        </p:nvSpPr>
        <p:spPr>
          <a:xfrm>
            <a:off x="3286124" y="3748088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</a:rPr>
              <a:t>11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7" name="円/楕円 26"/>
          <p:cNvSpPr/>
          <p:nvPr/>
        </p:nvSpPr>
        <p:spPr>
          <a:xfrm>
            <a:off x="3848099" y="3186113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</a:rPr>
              <a:t>13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8" name="円/楕円 27"/>
          <p:cNvSpPr/>
          <p:nvPr/>
        </p:nvSpPr>
        <p:spPr>
          <a:xfrm>
            <a:off x="4352924" y="5157788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</a:rPr>
              <a:t>15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9" name="円/楕円 28"/>
          <p:cNvSpPr/>
          <p:nvPr/>
        </p:nvSpPr>
        <p:spPr>
          <a:xfrm>
            <a:off x="3609974" y="4938713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</a:rPr>
              <a:t>12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30" name="円/楕円 29"/>
          <p:cNvSpPr/>
          <p:nvPr/>
        </p:nvSpPr>
        <p:spPr>
          <a:xfrm>
            <a:off x="4000499" y="4033838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</a:rPr>
              <a:t>14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cxnSp>
        <p:nvCxnSpPr>
          <p:cNvPr id="40" name="直線矢印コネクタ 39"/>
          <p:cNvCxnSpPr/>
          <p:nvPr/>
        </p:nvCxnSpPr>
        <p:spPr>
          <a:xfrm flipV="1">
            <a:off x="5359400" y="1765300"/>
            <a:ext cx="0" cy="4584700"/>
          </a:xfrm>
          <a:prstGeom prst="straightConnector1">
            <a:avLst/>
          </a:prstGeom>
          <a:ln w="25400">
            <a:solidFill>
              <a:schemeClr val="tx1"/>
            </a:solidFill>
            <a:prstDash val="sysDot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矢印コネクタ 40"/>
          <p:cNvCxnSpPr/>
          <p:nvPr/>
        </p:nvCxnSpPr>
        <p:spPr>
          <a:xfrm>
            <a:off x="800100" y="1793875"/>
            <a:ext cx="4584700" cy="0"/>
          </a:xfrm>
          <a:prstGeom prst="straightConnector1">
            <a:avLst/>
          </a:prstGeom>
          <a:ln w="25400">
            <a:solidFill>
              <a:schemeClr val="tx1"/>
            </a:solidFill>
            <a:prstDash val="sysDot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円/楕円 30"/>
          <p:cNvSpPr/>
          <p:nvPr/>
        </p:nvSpPr>
        <p:spPr>
          <a:xfrm>
            <a:off x="9153149" y="2777504"/>
            <a:ext cx="315093" cy="315093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b="1" dirty="0">
                <a:solidFill>
                  <a:schemeClr val="tx1"/>
                </a:solidFill>
              </a:rPr>
              <a:t>8</a:t>
            </a:r>
            <a:endParaRPr kumimoji="1" lang="ja-JP" altLang="en-US" sz="1400" b="1" dirty="0">
              <a:solidFill>
                <a:schemeClr val="tx1"/>
              </a:solidFill>
            </a:endParaRPr>
          </a:p>
        </p:txBody>
      </p:sp>
      <p:cxnSp>
        <p:nvCxnSpPr>
          <p:cNvPr id="32" name="直線コネクタ 31"/>
          <p:cNvCxnSpPr/>
          <p:nvPr/>
        </p:nvCxnSpPr>
        <p:spPr>
          <a:xfrm flipH="1">
            <a:off x="8073801" y="3046453"/>
            <a:ext cx="1125492" cy="7802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9422098" y="3046453"/>
            <a:ext cx="1125493" cy="7802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正方形/長方形 36"/>
          <p:cNvSpPr/>
          <p:nvPr/>
        </p:nvSpPr>
        <p:spPr>
          <a:xfrm>
            <a:off x="8411452" y="3162660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左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38" name="正方形/長方形 37"/>
          <p:cNvSpPr/>
          <p:nvPr/>
        </p:nvSpPr>
        <p:spPr>
          <a:xfrm>
            <a:off x="9816390" y="3162660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右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36" name="グループ化 35"/>
          <p:cNvGrpSpPr/>
          <p:nvPr/>
        </p:nvGrpSpPr>
        <p:grpSpPr>
          <a:xfrm>
            <a:off x="7910144" y="3826742"/>
            <a:ext cx="2801104" cy="327314"/>
            <a:chOff x="7910144" y="3841537"/>
            <a:chExt cx="2801104" cy="327314"/>
          </a:xfrm>
          <a:solidFill>
            <a:schemeClr val="bg1"/>
          </a:solidFill>
        </p:grpSpPr>
        <p:sp>
          <p:nvSpPr>
            <p:cNvPr id="42" name="円/楕円 41"/>
            <p:cNvSpPr/>
            <p:nvPr/>
          </p:nvSpPr>
          <p:spPr>
            <a:xfrm>
              <a:off x="7910144" y="3841537"/>
              <a:ext cx="327314" cy="327314"/>
            </a:xfrm>
            <a:prstGeom prst="ellipse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b="1" dirty="0" smtClean="0">
                  <a:solidFill>
                    <a:schemeClr val="tx1"/>
                  </a:solidFill>
                </a:rPr>
                <a:t>4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43" name="円/楕円 42"/>
            <p:cNvSpPr/>
            <p:nvPr/>
          </p:nvSpPr>
          <p:spPr>
            <a:xfrm>
              <a:off x="10383934" y="3841537"/>
              <a:ext cx="327314" cy="327314"/>
            </a:xfrm>
            <a:prstGeom prst="ellipse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b="1" dirty="0" smtClean="0">
                  <a:solidFill>
                    <a:schemeClr val="tx1"/>
                  </a:solidFill>
                </a:rPr>
                <a:t>14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44" name="直線コネクタ 43"/>
          <p:cNvCxnSpPr>
            <a:stCxn id="42" idx="4"/>
          </p:cNvCxnSpPr>
          <p:nvPr/>
        </p:nvCxnSpPr>
        <p:spPr>
          <a:xfrm flipH="1">
            <a:off x="7452298" y="4154056"/>
            <a:ext cx="621503" cy="7341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正方形/長方形 44"/>
          <p:cNvSpPr/>
          <p:nvPr/>
        </p:nvSpPr>
        <p:spPr>
          <a:xfrm>
            <a:off x="7436288" y="4343925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下</a:t>
            </a:r>
          </a:p>
        </p:txBody>
      </p:sp>
      <p:cxnSp>
        <p:nvCxnSpPr>
          <p:cNvPr id="46" name="直線コネクタ 45"/>
          <p:cNvCxnSpPr>
            <a:stCxn id="42" idx="4"/>
          </p:cNvCxnSpPr>
          <p:nvPr/>
        </p:nvCxnSpPr>
        <p:spPr>
          <a:xfrm>
            <a:off x="8073801" y="4154056"/>
            <a:ext cx="621502" cy="7341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正方形/長方形 46"/>
          <p:cNvSpPr/>
          <p:nvPr/>
        </p:nvSpPr>
        <p:spPr>
          <a:xfrm>
            <a:off x="8347405" y="4343925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上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cxnSp>
        <p:nvCxnSpPr>
          <p:cNvPr id="53" name="直線コネクタ 52"/>
          <p:cNvCxnSpPr/>
          <p:nvPr/>
        </p:nvCxnSpPr>
        <p:spPr>
          <a:xfrm flipH="1">
            <a:off x="9928798" y="4154056"/>
            <a:ext cx="621503" cy="7341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正方形/長方形 53"/>
          <p:cNvSpPr/>
          <p:nvPr/>
        </p:nvSpPr>
        <p:spPr>
          <a:xfrm>
            <a:off x="9912788" y="4343925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下</a:t>
            </a:r>
          </a:p>
        </p:txBody>
      </p:sp>
      <p:cxnSp>
        <p:nvCxnSpPr>
          <p:cNvPr id="55" name="直線コネクタ 54"/>
          <p:cNvCxnSpPr/>
          <p:nvPr/>
        </p:nvCxnSpPr>
        <p:spPr>
          <a:xfrm>
            <a:off x="10550301" y="4154056"/>
            <a:ext cx="621502" cy="7341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正方形/長方形 55"/>
          <p:cNvSpPr/>
          <p:nvPr/>
        </p:nvSpPr>
        <p:spPr>
          <a:xfrm>
            <a:off x="10823905" y="4343925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上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cxnSp>
        <p:nvCxnSpPr>
          <p:cNvPr id="52" name="直線コネクタ 51"/>
          <p:cNvCxnSpPr>
            <a:stCxn id="66" idx="4"/>
            <a:endCxn id="71" idx="0"/>
          </p:cNvCxnSpPr>
          <p:nvPr/>
        </p:nvCxnSpPr>
        <p:spPr>
          <a:xfrm flipH="1">
            <a:off x="7141546" y="5215515"/>
            <a:ext cx="310752" cy="734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コネクタ 59"/>
          <p:cNvCxnSpPr>
            <a:stCxn id="66" idx="4"/>
            <a:endCxn id="72" idx="0"/>
          </p:cNvCxnSpPr>
          <p:nvPr/>
        </p:nvCxnSpPr>
        <p:spPr>
          <a:xfrm>
            <a:off x="7452298" y="5215515"/>
            <a:ext cx="310751" cy="734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コネクタ 60"/>
          <p:cNvCxnSpPr>
            <a:stCxn id="67" idx="4"/>
            <a:endCxn id="73" idx="0"/>
          </p:cNvCxnSpPr>
          <p:nvPr/>
        </p:nvCxnSpPr>
        <p:spPr>
          <a:xfrm flipH="1">
            <a:off x="8384552" y="5215515"/>
            <a:ext cx="310751" cy="734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コネクタ 61"/>
          <p:cNvCxnSpPr>
            <a:stCxn id="67" idx="4"/>
            <a:endCxn id="74" idx="0"/>
          </p:cNvCxnSpPr>
          <p:nvPr/>
        </p:nvCxnSpPr>
        <p:spPr>
          <a:xfrm>
            <a:off x="8695303" y="5215515"/>
            <a:ext cx="310752" cy="734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正方形/長方形 62"/>
          <p:cNvSpPr/>
          <p:nvPr/>
        </p:nvSpPr>
        <p:spPr>
          <a:xfrm>
            <a:off x="6938392" y="5448312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左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4" name="正方形/長方形 63"/>
          <p:cNvSpPr/>
          <p:nvPr/>
        </p:nvSpPr>
        <p:spPr>
          <a:xfrm>
            <a:off x="7483011" y="5448312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右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65" name="グループ化 64"/>
          <p:cNvGrpSpPr/>
          <p:nvPr/>
        </p:nvGrpSpPr>
        <p:grpSpPr>
          <a:xfrm>
            <a:off x="7288641" y="4888201"/>
            <a:ext cx="4044110" cy="327314"/>
            <a:chOff x="7288641" y="4962171"/>
            <a:chExt cx="4044110" cy="327314"/>
          </a:xfrm>
          <a:solidFill>
            <a:schemeClr val="bg1"/>
          </a:solidFill>
        </p:grpSpPr>
        <p:sp>
          <p:nvSpPr>
            <p:cNvPr id="66" name="円/楕円 65"/>
            <p:cNvSpPr/>
            <p:nvPr/>
          </p:nvSpPr>
          <p:spPr>
            <a:xfrm>
              <a:off x="7288641" y="4962171"/>
              <a:ext cx="327314" cy="327314"/>
            </a:xfrm>
            <a:prstGeom prst="ellipse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b="1" dirty="0" smtClean="0">
                  <a:solidFill>
                    <a:schemeClr val="tx1"/>
                  </a:solidFill>
                </a:rPr>
                <a:t>5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67" name="円/楕円 66"/>
            <p:cNvSpPr/>
            <p:nvPr/>
          </p:nvSpPr>
          <p:spPr>
            <a:xfrm>
              <a:off x="8531646" y="4962171"/>
              <a:ext cx="327314" cy="327314"/>
            </a:xfrm>
            <a:prstGeom prst="ellipse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b="1" dirty="0" smtClean="0">
                  <a:solidFill>
                    <a:schemeClr val="tx1"/>
                  </a:solidFill>
                </a:rPr>
                <a:t>2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68" name="円/楕円 67"/>
            <p:cNvSpPr/>
            <p:nvPr/>
          </p:nvSpPr>
          <p:spPr>
            <a:xfrm>
              <a:off x="9762431" y="4962171"/>
              <a:ext cx="327314" cy="327314"/>
            </a:xfrm>
            <a:prstGeom prst="ellipse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b="1" dirty="0" smtClean="0">
                  <a:solidFill>
                    <a:schemeClr val="tx1"/>
                  </a:solidFill>
                </a:rPr>
                <a:t>12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69" name="円/楕円 68"/>
            <p:cNvSpPr/>
            <p:nvPr/>
          </p:nvSpPr>
          <p:spPr>
            <a:xfrm>
              <a:off x="11005437" y="4962171"/>
              <a:ext cx="327314" cy="327314"/>
            </a:xfrm>
            <a:prstGeom prst="ellipse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b="1" dirty="0" smtClean="0">
                  <a:solidFill>
                    <a:schemeClr val="tx1"/>
                  </a:solidFill>
                </a:rPr>
                <a:t>11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0" name="グループ化 69"/>
          <p:cNvGrpSpPr/>
          <p:nvPr/>
        </p:nvGrpSpPr>
        <p:grpSpPr>
          <a:xfrm>
            <a:off x="6977889" y="5949661"/>
            <a:ext cx="4665613" cy="327314"/>
            <a:chOff x="6977889" y="5949661"/>
            <a:chExt cx="4665613" cy="327314"/>
          </a:xfrm>
          <a:solidFill>
            <a:schemeClr val="bg1"/>
          </a:solidFill>
        </p:grpSpPr>
        <p:sp>
          <p:nvSpPr>
            <p:cNvPr id="71" name="円/楕円 70"/>
            <p:cNvSpPr/>
            <p:nvPr/>
          </p:nvSpPr>
          <p:spPr>
            <a:xfrm>
              <a:off x="6977889" y="5949661"/>
              <a:ext cx="327314" cy="3273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b="1" dirty="0" smtClean="0">
                  <a:solidFill>
                    <a:schemeClr val="tx1"/>
                  </a:solidFill>
                </a:rPr>
                <a:t>3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2" name="円/楕円 71"/>
            <p:cNvSpPr/>
            <p:nvPr/>
          </p:nvSpPr>
          <p:spPr>
            <a:xfrm>
              <a:off x="7599392" y="5949661"/>
              <a:ext cx="327314" cy="3273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400" b="1" dirty="0">
                  <a:solidFill>
                    <a:schemeClr val="tx1"/>
                  </a:solidFill>
                </a:rPr>
                <a:t>6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3" name="円/楕円 72"/>
            <p:cNvSpPr/>
            <p:nvPr/>
          </p:nvSpPr>
          <p:spPr>
            <a:xfrm>
              <a:off x="8220895" y="5949661"/>
              <a:ext cx="327314" cy="3273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b="1" dirty="0" smtClean="0">
                  <a:solidFill>
                    <a:schemeClr val="tx1"/>
                  </a:solidFill>
                </a:rPr>
                <a:t>1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4" name="円/楕円 73"/>
            <p:cNvSpPr/>
            <p:nvPr/>
          </p:nvSpPr>
          <p:spPr>
            <a:xfrm>
              <a:off x="8842398" y="5949661"/>
              <a:ext cx="327314" cy="3273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400" b="1" dirty="0" smtClean="0">
                  <a:solidFill>
                    <a:schemeClr val="tx1"/>
                  </a:solidFill>
                </a:rPr>
                <a:t>7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6" name="円/楕円 75"/>
            <p:cNvSpPr/>
            <p:nvPr/>
          </p:nvSpPr>
          <p:spPr>
            <a:xfrm>
              <a:off x="9451680" y="5949661"/>
              <a:ext cx="327314" cy="3273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400" b="1" dirty="0">
                  <a:solidFill>
                    <a:schemeClr val="tx1"/>
                  </a:solidFill>
                </a:rPr>
                <a:t>9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7" name="円/楕円 76"/>
            <p:cNvSpPr/>
            <p:nvPr/>
          </p:nvSpPr>
          <p:spPr>
            <a:xfrm>
              <a:off x="10073183" y="5949661"/>
              <a:ext cx="327314" cy="3273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b="1" dirty="0" smtClean="0">
                  <a:solidFill>
                    <a:schemeClr val="tx1"/>
                  </a:solidFill>
                </a:rPr>
                <a:t>15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8" name="円/楕円 77"/>
            <p:cNvSpPr/>
            <p:nvPr/>
          </p:nvSpPr>
          <p:spPr>
            <a:xfrm>
              <a:off x="10694686" y="5949661"/>
              <a:ext cx="327314" cy="3273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b="1" dirty="0" smtClean="0">
                  <a:solidFill>
                    <a:schemeClr val="tx1"/>
                  </a:solidFill>
                </a:rPr>
                <a:t>10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9" name="円/楕円 78"/>
            <p:cNvSpPr/>
            <p:nvPr/>
          </p:nvSpPr>
          <p:spPr>
            <a:xfrm>
              <a:off x="11316188" y="5949661"/>
              <a:ext cx="327314" cy="3273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b="1" dirty="0" smtClean="0">
                  <a:solidFill>
                    <a:schemeClr val="tx1"/>
                  </a:solidFill>
                </a:rPr>
                <a:t>13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80" name="直線コネクタ 79"/>
          <p:cNvCxnSpPr/>
          <p:nvPr/>
        </p:nvCxnSpPr>
        <p:spPr>
          <a:xfrm flipH="1">
            <a:off x="9618046" y="5215515"/>
            <a:ext cx="310752" cy="734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線コネクタ 80"/>
          <p:cNvCxnSpPr/>
          <p:nvPr/>
        </p:nvCxnSpPr>
        <p:spPr>
          <a:xfrm>
            <a:off x="9928798" y="5215515"/>
            <a:ext cx="310751" cy="734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正方形/長方形 81"/>
          <p:cNvSpPr/>
          <p:nvPr/>
        </p:nvSpPr>
        <p:spPr>
          <a:xfrm>
            <a:off x="9414892" y="5448312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左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83" name="正方形/長方形 82"/>
          <p:cNvSpPr/>
          <p:nvPr/>
        </p:nvSpPr>
        <p:spPr>
          <a:xfrm>
            <a:off x="9959511" y="5448312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右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cxnSp>
        <p:nvCxnSpPr>
          <p:cNvPr id="84" name="直線コネクタ 83"/>
          <p:cNvCxnSpPr/>
          <p:nvPr/>
        </p:nvCxnSpPr>
        <p:spPr>
          <a:xfrm flipH="1">
            <a:off x="10860106" y="5215515"/>
            <a:ext cx="310752" cy="734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線コネクタ 84"/>
          <p:cNvCxnSpPr/>
          <p:nvPr/>
        </p:nvCxnSpPr>
        <p:spPr>
          <a:xfrm>
            <a:off x="11170858" y="5215515"/>
            <a:ext cx="310751" cy="734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正方形/長方形 85"/>
          <p:cNvSpPr/>
          <p:nvPr/>
        </p:nvSpPr>
        <p:spPr>
          <a:xfrm>
            <a:off x="10695052" y="5448312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左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87" name="正方形/長方形 86"/>
          <p:cNvSpPr/>
          <p:nvPr/>
        </p:nvSpPr>
        <p:spPr>
          <a:xfrm>
            <a:off x="11239671" y="5448312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右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75" name="正方形/長方形 74"/>
          <p:cNvSpPr/>
          <p:nvPr/>
        </p:nvSpPr>
        <p:spPr>
          <a:xfrm>
            <a:off x="8186802" y="5448312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左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88" name="正方形/長方形 87"/>
          <p:cNvSpPr/>
          <p:nvPr/>
        </p:nvSpPr>
        <p:spPr>
          <a:xfrm>
            <a:off x="8731421" y="5448312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右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89" name="円/楕円 88"/>
          <p:cNvSpPr/>
          <p:nvPr/>
        </p:nvSpPr>
        <p:spPr>
          <a:xfrm>
            <a:off x="3285752" y="4834804"/>
            <a:ext cx="287337" cy="287337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b="1" dirty="0" smtClean="0">
                <a:solidFill>
                  <a:schemeClr val="tx1"/>
                </a:solidFill>
              </a:rPr>
              <a:t>P</a:t>
            </a:r>
            <a:endParaRPr kumimoji="1" lang="ja-JP" altLang="en-US" sz="2800" b="1" dirty="0">
              <a:solidFill>
                <a:schemeClr val="tx1"/>
              </a:solidFill>
            </a:endParaRPr>
          </a:p>
        </p:txBody>
      </p:sp>
      <p:cxnSp>
        <p:nvCxnSpPr>
          <p:cNvPr id="90" name="直線矢印コネクタ 89"/>
          <p:cNvCxnSpPr/>
          <p:nvPr/>
        </p:nvCxnSpPr>
        <p:spPr>
          <a:xfrm>
            <a:off x="9610928" y="3375497"/>
            <a:ext cx="395592" cy="337226"/>
          </a:xfrm>
          <a:prstGeom prst="straightConnector1">
            <a:avLst/>
          </a:prstGeom>
          <a:ln w="666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線矢印コネクタ 90"/>
          <p:cNvCxnSpPr/>
          <p:nvPr/>
        </p:nvCxnSpPr>
        <p:spPr>
          <a:xfrm>
            <a:off x="2282758" y="4656306"/>
            <a:ext cx="622571" cy="0"/>
          </a:xfrm>
          <a:prstGeom prst="straightConnector1">
            <a:avLst/>
          </a:prstGeom>
          <a:ln w="666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線矢印コネクタ 91"/>
          <p:cNvCxnSpPr/>
          <p:nvPr/>
        </p:nvCxnSpPr>
        <p:spPr>
          <a:xfrm>
            <a:off x="4244501" y="3923491"/>
            <a:ext cx="6486" cy="658238"/>
          </a:xfrm>
          <a:prstGeom prst="straightConnector1">
            <a:avLst/>
          </a:prstGeom>
          <a:ln w="666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線矢印コネクタ 92"/>
          <p:cNvCxnSpPr/>
          <p:nvPr/>
        </p:nvCxnSpPr>
        <p:spPr>
          <a:xfrm flipH="1">
            <a:off x="10165404" y="4361235"/>
            <a:ext cx="372893" cy="512322"/>
          </a:xfrm>
          <a:prstGeom prst="straightConnector1">
            <a:avLst/>
          </a:prstGeom>
          <a:ln w="666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線矢印コネクタ 93"/>
          <p:cNvCxnSpPr/>
          <p:nvPr/>
        </p:nvCxnSpPr>
        <p:spPr>
          <a:xfrm flipH="1">
            <a:off x="3401438" y="5175115"/>
            <a:ext cx="577174" cy="16213"/>
          </a:xfrm>
          <a:prstGeom prst="straightConnector1">
            <a:avLst/>
          </a:prstGeom>
          <a:ln w="666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線矢印コネクタ 94"/>
          <p:cNvCxnSpPr/>
          <p:nvPr/>
        </p:nvCxnSpPr>
        <p:spPr>
          <a:xfrm flipH="1">
            <a:off x="9737387" y="5421550"/>
            <a:ext cx="207524" cy="512323"/>
          </a:xfrm>
          <a:prstGeom prst="straightConnector1">
            <a:avLst/>
          </a:prstGeom>
          <a:ln w="666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36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3698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8" name="直線矢印コネクタ 47"/>
          <p:cNvCxnSpPr/>
          <p:nvPr/>
        </p:nvCxnSpPr>
        <p:spPr>
          <a:xfrm>
            <a:off x="3429000" y="1771650"/>
            <a:ext cx="0" cy="2400300"/>
          </a:xfrm>
          <a:prstGeom prst="straightConnector1">
            <a:avLst/>
          </a:prstGeom>
          <a:ln w="60325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矢印コネクタ 48"/>
          <p:cNvCxnSpPr/>
          <p:nvPr/>
        </p:nvCxnSpPr>
        <p:spPr>
          <a:xfrm>
            <a:off x="3743325" y="4181475"/>
            <a:ext cx="0" cy="2162175"/>
          </a:xfrm>
          <a:prstGeom prst="straightConnector1">
            <a:avLst/>
          </a:prstGeom>
          <a:ln w="60325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矢印コネクタ 49"/>
          <p:cNvCxnSpPr/>
          <p:nvPr/>
        </p:nvCxnSpPr>
        <p:spPr>
          <a:xfrm>
            <a:off x="1809750" y="3762375"/>
            <a:ext cx="0" cy="2562225"/>
          </a:xfrm>
          <a:prstGeom prst="straightConnector1">
            <a:avLst/>
          </a:prstGeom>
          <a:ln w="60325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矢印コネクタ 50"/>
          <p:cNvCxnSpPr/>
          <p:nvPr/>
        </p:nvCxnSpPr>
        <p:spPr>
          <a:xfrm>
            <a:off x="1314450" y="1781175"/>
            <a:ext cx="0" cy="2000250"/>
          </a:xfrm>
          <a:prstGeom prst="straightConnector1">
            <a:avLst/>
          </a:prstGeom>
          <a:ln w="60325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矢印コネクタ 33"/>
          <p:cNvCxnSpPr/>
          <p:nvPr/>
        </p:nvCxnSpPr>
        <p:spPr>
          <a:xfrm flipH="1">
            <a:off x="781051" y="3762375"/>
            <a:ext cx="1809749" cy="0"/>
          </a:xfrm>
          <a:prstGeom prst="straightConnector1">
            <a:avLst/>
          </a:prstGeom>
          <a:ln w="60325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矢印コネクタ 34"/>
          <p:cNvCxnSpPr/>
          <p:nvPr/>
        </p:nvCxnSpPr>
        <p:spPr>
          <a:xfrm flipH="1">
            <a:off x="2571751" y="4171950"/>
            <a:ext cx="2774949" cy="0"/>
          </a:xfrm>
          <a:prstGeom prst="straightConnector1">
            <a:avLst/>
          </a:prstGeom>
          <a:ln w="60325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矢印コネクタ 24"/>
          <p:cNvCxnSpPr/>
          <p:nvPr/>
        </p:nvCxnSpPr>
        <p:spPr>
          <a:xfrm>
            <a:off x="2581275" y="1771650"/>
            <a:ext cx="0" cy="4572000"/>
          </a:xfrm>
          <a:prstGeom prst="straightConnector1">
            <a:avLst/>
          </a:prstGeom>
          <a:ln w="60325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10581" y="631826"/>
            <a:ext cx="4039219" cy="733270"/>
          </a:xfrm>
        </p:spPr>
        <p:txBody>
          <a:bodyPr>
            <a:normAutofit/>
          </a:bodyPr>
          <a:lstStyle/>
          <a:p>
            <a:r>
              <a:rPr lang="en-US" altLang="ja-JP" sz="4000" dirty="0" err="1" smtClean="0"/>
              <a:t>k</a:t>
            </a:r>
            <a:r>
              <a:rPr kumimoji="1" lang="en-US" altLang="ja-JP" sz="4000" dirty="0" err="1" smtClean="0"/>
              <a:t>d</a:t>
            </a:r>
            <a:r>
              <a:rPr kumimoji="1" lang="en-US" altLang="ja-JP" sz="4000" dirty="0" smtClean="0"/>
              <a:t>-tree</a:t>
            </a:r>
            <a:r>
              <a:rPr lang="ja-JP" altLang="en-US" sz="4000" dirty="0"/>
              <a:t>の</a:t>
            </a:r>
            <a:r>
              <a:rPr lang="ja-JP" altLang="en-US" sz="4000" dirty="0" smtClean="0"/>
              <a:t>構築</a:t>
            </a:r>
            <a:endParaRPr kumimoji="1" lang="ja-JP" altLang="en-US" sz="40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816600" y="358776"/>
            <a:ext cx="6375400" cy="2019299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ja-JP" altLang="en-US" dirty="0" smtClean="0"/>
              <a:t>点</a:t>
            </a:r>
            <a:r>
              <a:rPr lang="en-US" altLang="ja-JP" b="1" dirty="0" smtClean="0"/>
              <a:t>p</a:t>
            </a:r>
            <a:r>
              <a:rPr lang="ja-JP" altLang="en-US" dirty="0" smtClean="0"/>
              <a:t>の最近傍点探索</a:t>
            </a:r>
            <a:endParaRPr lang="en-US" altLang="ja-JP" dirty="0"/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ja-JP" altLang="en-US" sz="2000" dirty="0" smtClean="0"/>
              <a:t>木を下方向にたどり葉ノードを見つけ，これを暫定的な最近傍点とする（近似解でよければここで終了）</a:t>
            </a:r>
            <a:endParaRPr lang="en-US" altLang="ja-JP" sz="2000" dirty="0"/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kumimoji="1" lang="ja-JP" altLang="en-US" sz="2000" dirty="0" smtClean="0"/>
              <a:t>到達した</a:t>
            </a:r>
            <a:r>
              <a:rPr lang="ja-JP" altLang="en-US" sz="2000" dirty="0" smtClean="0"/>
              <a:t>葉ノードから木を上方向にたどり，点</a:t>
            </a:r>
            <a:r>
              <a:rPr lang="en-US" altLang="ja-JP" sz="2000" dirty="0" smtClean="0"/>
              <a:t>p</a:t>
            </a:r>
            <a:r>
              <a:rPr lang="ja-JP" altLang="en-US" sz="2000" dirty="0" smtClean="0"/>
              <a:t>からの距離が</a:t>
            </a:r>
            <a:r>
              <a:rPr lang="en-US" altLang="ja-JP" sz="2000" dirty="0" smtClean="0"/>
              <a:t>R</a:t>
            </a:r>
            <a:r>
              <a:rPr lang="ja-JP" altLang="en-US" sz="2000" dirty="0" smtClean="0"/>
              <a:t>以下の領域は検索する，</a:t>
            </a:r>
            <a:endParaRPr kumimoji="1" lang="en-US" altLang="ja-JP" sz="2000" dirty="0" smtClean="0"/>
          </a:p>
          <a:p>
            <a:pPr marL="457200" lvl="1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 lang="en-US" altLang="ja-JP" dirty="0" smtClean="0"/>
          </a:p>
        </p:txBody>
      </p:sp>
      <p:cxnSp>
        <p:nvCxnSpPr>
          <p:cNvPr id="6" name="直線矢印コネクタ 5"/>
          <p:cNvCxnSpPr/>
          <p:nvPr/>
        </p:nvCxnSpPr>
        <p:spPr>
          <a:xfrm>
            <a:off x="800100" y="6337300"/>
            <a:ext cx="4584700" cy="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矢印コネクタ 6"/>
          <p:cNvCxnSpPr/>
          <p:nvPr/>
        </p:nvCxnSpPr>
        <p:spPr>
          <a:xfrm flipV="1">
            <a:off x="787400" y="1765300"/>
            <a:ext cx="0" cy="458470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円/楕円 8"/>
          <p:cNvSpPr/>
          <p:nvPr/>
        </p:nvSpPr>
        <p:spPr>
          <a:xfrm>
            <a:off x="1171574" y="2471738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2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0" name="円/楕円 9"/>
          <p:cNvSpPr/>
          <p:nvPr/>
        </p:nvSpPr>
        <p:spPr>
          <a:xfrm>
            <a:off x="838199" y="3262313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1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1" name="円/楕円 10"/>
          <p:cNvSpPr/>
          <p:nvPr/>
        </p:nvSpPr>
        <p:spPr>
          <a:xfrm>
            <a:off x="2438399" y="4424363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8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2" name="円/楕円 11"/>
          <p:cNvSpPr/>
          <p:nvPr/>
        </p:nvSpPr>
        <p:spPr>
          <a:xfrm>
            <a:off x="2114549" y="2509838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 smtClean="0">
                <a:solidFill>
                  <a:schemeClr val="tx1"/>
                </a:solidFill>
              </a:rPr>
              <a:t>7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3" name="円/楕円 12"/>
          <p:cNvSpPr/>
          <p:nvPr/>
        </p:nvSpPr>
        <p:spPr>
          <a:xfrm>
            <a:off x="1457324" y="3614738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 smtClean="0">
                <a:solidFill>
                  <a:schemeClr val="tx1"/>
                </a:solidFill>
              </a:rPr>
              <a:t>4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4" name="円/楕円 13"/>
          <p:cNvSpPr/>
          <p:nvPr/>
        </p:nvSpPr>
        <p:spPr>
          <a:xfrm>
            <a:off x="2933699" y="3148013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</a:rPr>
              <a:t>10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5" name="円/楕円 14"/>
          <p:cNvSpPr/>
          <p:nvPr/>
        </p:nvSpPr>
        <p:spPr>
          <a:xfrm>
            <a:off x="1943099" y="4033838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6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8" name="円/楕円 17"/>
          <p:cNvSpPr/>
          <p:nvPr/>
        </p:nvSpPr>
        <p:spPr>
          <a:xfrm>
            <a:off x="1247774" y="4576763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 smtClean="0">
                <a:solidFill>
                  <a:schemeClr val="tx1"/>
                </a:solidFill>
              </a:rPr>
              <a:t>3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0" name="円/楕円 19"/>
          <p:cNvSpPr/>
          <p:nvPr/>
        </p:nvSpPr>
        <p:spPr>
          <a:xfrm>
            <a:off x="1666874" y="5338763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 smtClean="0">
                <a:solidFill>
                  <a:schemeClr val="tx1"/>
                </a:solidFill>
              </a:rPr>
              <a:t>5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1" name="円/楕円 20"/>
          <p:cNvSpPr/>
          <p:nvPr/>
        </p:nvSpPr>
        <p:spPr>
          <a:xfrm>
            <a:off x="2819399" y="5195888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9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6" name="円/楕円 25"/>
          <p:cNvSpPr/>
          <p:nvPr/>
        </p:nvSpPr>
        <p:spPr>
          <a:xfrm>
            <a:off x="3286124" y="3748088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</a:rPr>
              <a:t>11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7" name="円/楕円 26"/>
          <p:cNvSpPr/>
          <p:nvPr/>
        </p:nvSpPr>
        <p:spPr>
          <a:xfrm>
            <a:off x="3848099" y="3186113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</a:rPr>
              <a:t>13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8" name="円/楕円 27"/>
          <p:cNvSpPr/>
          <p:nvPr/>
        </p:nvSpPr>
        <p:spPr>
          <a:xfrm>
            <a:off x="4352924" y="5157788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</a:rPr>
              <a:t>15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9" name="円/楕円 28"/>
          <p:cNvSpPr/>
          <p:nvPr/>
        </p:nvSpPr>
        <p:spPr>
          <a:xfrm>
            <a:off x="3609974" y="4938713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</a:rPr>
              <a:t>12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30" name="円/楕円 29"/>
          <p:cNvSpPr/>
          <p:nvPr/>
        </p:nvSpPr>
        <p:spPr>
          <a:xfrm>
            <a:off x="4000499" y="4033838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</a:rPr>
              <a:t>14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cxnSp>
        <p:nvCxnSpPr>
          <p:cNvPr id="40" name="直線矢印コネクタ 39"/>
          <p:cNvCxnSpPr/>
          <p:nvPr/>
        </p:nvCxnSpPr>
        <p:spPr>
          <a:xfrm flipV="1">
            <a:off x="5359400" y="1765300"/>
            <a:ext cx="0" cy="4584700"/>
          </a:xfrm>
          <a:prstGeom prst="straightConnector1">
            <a:avLst/>
          </a:prstGeom>
          <a:ln w="25400">
            <a:solidFill>
              <a:schemeClr val="tx1"/>
            </a:solidFill>
            <a:prstDash val="sysDot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矢印コネクタ 40"/>
          <p:cNvCxnSpPr/>
          <p:nvPr/>
        </p:nvCxnSpPr>
        <p:spPr>
          <a:xfrm>
            <a:off x="800100" y="1793875"/>
            <a:ext cx="4584700" cy="0"/>
          </a:xfrm>
          <a:prstGeom prst="straightConnector1">
            <a:avLst/>
          </a:prstGeom>
          <a:ln w="25400">
            <a:solidFill>
              <a:schemeClr val="tx1"/>
            </a:solidFill>
            <a:prstDash val="sysDot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円/楕円 30"/>
          <p:cNvSpPr/>
          <p:nvPr/>
        </p:nvSpPr>
        <p:spPr>
          <a:xfrm>
            <a:off x="9153149" y="2777504"/>
            <a:ext cx="315093" cy="315093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b="1" dirty="0">
                <a:solidFill>
                  <a:schemeClr val="tx1"/>
                </a:solidFill>
              </a:rPr>
              <a:t>8</a:t>
            </a:r>
            <a:endParaRPr kumimoji="1" lang="ja-JP" altLang="en-US" sz="1400" b="1" dirty="0">
              <a:solidFill>
                <a:schemeClr val="tx1"/>
              </a:solidFill>
            </a:endParaRPr>
          </a:p>
        </p:txBody>
      </p:sp>
      <p:cxnSp>
        <p:nvCxnSpPr>
          <p:cNvPr id="32" name="直線コネクタ 31"/>
          <p:cNvCxnSpPr/>
          <p:nvPr/>
        </p:nvCxnSpPr>
        <p:spPr>
          <a:xfrm flipH="1">
            <a:off x="8073801" y="3046453"/>
            <a:ext cx="1125492" cy="7802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9422098" y="3046453"/>
            <a:ext cx="1125493" cy="7802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正方形/長方形 36"/>
          <p:cNvSpPr/>
          <p:nvPr/>
        </p:nvSpPr>
        <p:spPr>
          <a:xfrm>
            <a:off x="8411452" y="3162660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左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38" name="正方形/長方形 37"/>
          <p:cNvSpPr/>
          <p:nvPr/>
        </p:nvSpPr>
        <p:spPr>
          <a:xfrm>
            <a:off x="9816390" y="3162660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右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36" name="グループ化 35"/>
          <p:cNvGrpSpPr/>
          <p:nvPr/>
        </p:nvGrpSpPr>
        <p:grpSpPr>
          <a:xfrm>
            <a:off x="7910144" y="3826742"/>
            <a:ext cx="2801104" cy="327314"/>
            <a:chOff x="7910144" y="3841537"/>
            <a:chExt cx="2801104" cy="327314"/>
          </a:xfrm>
          <a:solidFill>
            <a:schemeClr val="bg1"/>
          </a:solidFill>
        </p:grpSpPr>
        <p:sp>
          <p:nvSpPr>
            <p:cNvPr id="42" name="円/楕円 41"/>
            <p:cNvSpPr/>
            <p:nvPr/>
          </p:nvSpPr>
          <p:spPr>
            <a:xfrm>
              <a:off x="7910144" y="3841537"/>
              <a:ext cx="327314" cy="327314"/>
            </a:xfrm>
            <a:prstGeom prst="ellipse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b="1" dirty="0" smtClean="0">
                  <a:solidFill>
                    <a:schemeClr val="tx1"/>
                  </a:solidFill>
                </a:rPr>
                <a:t>4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43" name="円/楕円 42"/>
            <p:cNvSpPr/>
            <p:nvPr/>
          </p:nvSpPr>
          <p:spPr>
            <a:xfrm>
              <a:off x="10383934" y="3841537"/>
              <a:ext cx="327314" cy="327314"/>
            </a:xfrm>
            <a:prstGeom prst="ellipse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b="1" dirty="0" smtClean="0">
                  <a:solidFill>
                    <a:schemeClr val="tx1"/>
                  </a:solidFill>
                </a:rPr>
                <a:t>14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44" name="直線コネクタ 43"/>
          <p:cNvCxnSpPr>
            <a:stCxn id="42" idx="4"/>
          </p:cNvCxnSpPr>
          <p:nvPr/>
        </p:nvCxnSpPr>
        <p:spPr>
          <a:xfrm flipH="1">
            <a:off x="7452298" y="4154056"/>
            <a:ext cx="621503" cy="7341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正方形/長方形 44"/>
          <p:cNvSpPr/>
          <p:nvPr/>
        </p:nvSpPr>
        <p:spPr>
          <a:xfrm>
            <a:off x="7436288" y="4343925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下</a:t>
            </a:r>
          </a:p>
        </p:txBody>
      </p:sp>
      <p:cxnSp>
        <p:nvCxnSpPr>
          <p:cNvPr id="46" name="直線コネクタ 45"/>
          <p:cNvCxnSpPr>
            <a:stCxn id="42" idx="4"/>
          </p:cNvCxnSpPr>
          <p:nvPr/>
        </p:nvCxnSpPr>
        <p:spPr>
          <a:xfrm>
            <a:off x="8073801" y="4154056"/>
            <a:ext cx="621502" cy="7341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正方形/長方形 46"/>
          <p:cNvSpPr/>
          <p:nvPr/>
        </p:nvSpPr>
        <p:spPr>
          <a:xfrm>
            <a:off x="8347405" y="4343925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上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cxnSp>
        <p:nvCxnSpPr>
          <p:cNvPr id="53" name="直線コネクタ 52"/>
          <p:cNvCxnSpPr/>
          <p:nvPr/>
        </p:nvCxnSpPr>
        <p:spPr>
          <a:xfrm flipH="1">
            <a:off x="9928798" y="4154056"/>
            <a:ext cx="621503" cy="7341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正方形/長方形 53"/>
          <p:cNvSpPr/>
          <p:nvPr/>
        </p:nvSpPr>
        <p:spPr>
          <a:xfrm>
            <a:off x="9912788" y="4343925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下</a:t>
            </a:r>
          </a:p>
        </p:txBody>
      </p:sp>
      <p:cxnSp>
        <p:nvCxnSpPr>
          <p:cNvPr id="55" name="直線コネクタ 54"/>
          <p:cNvCxnSpPr/>
          <p:nvPr/>
        </p:nvCxnSpPr>
        <p:spPr>
          <a:xfrm>
            <a:off x="10550301" y="4154056"/>
            <a:ext cx="621502" cy="7341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正方形/長方形 55"/>
          <p:cNvSpPr/>
          <p:nvPr/>
        </p:nvSpPr>
        <p:spPr>
          <a:xfrm>
            <a:off x="10823905" y="4343925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上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cxnSp>
        <p:nvCxnSpPr>
          <p:cNvPr id="52" name="直線コネクタ 51"/>
          <p:cNvCxnSpPr>
            <a:stCxn id="66" idx="4"/>
            <a:endCxn id="71" idx="0"/>
          </p:cNvCxnSpPr>
          <p:nvPr/>
        </p:nvCxnSpPr>
        <p:spPr>
          <a:xfrm flipH="1">
            <a:off x="7141546" y="5215515"/>
            <a:ext cx="310752" cy="734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コネクタ 59"/>
          <p:cNvCxnSpPr>
            <a:stCxn id="66" idx="4"/>
            <a:endCxn id="72" idx="0"/>
          </p:cNvCxnSpPr>
          <p:nvPr/>
        </p:nvCxnSpPr>
        <p:spPr>
          <a:xfrm>
            <a:off x="7452298" y="5215515"/>
            <a:ext cx="310751" cy="734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コネクタ 60"/>
          <p:cNvCxnSpPr>
            <a:stCxn id="67" idx="4"/>
            <a:endCxn id="73" idx="0"/>
          </p:cNvCxnSpPr>
          <p:nvPr/>
        </p:nvCxnSpPr>
        <p:spPr>
          <a:xfrm flipH="1">
            <a:off x="8384552" y="5215515"/>
            <a:ext cx="310751" cy="734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コネクタ 61"/>
          <p:cNvCxnSpPr>
            <a:stCxn id="67" idx="4"/>
            <a:endCxn id="74" idx="0"/>
          </p:cNvCxnSpPr>
          <p:nvPr/>
        </p:nvCxnSpPr>
        <p:spPr>
          <a:xfrm>
            <a:off x="8695303" y="5215515"/>
            <a:ext cx="310752" cy="734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正方形/長方形 62"/>
          <p:cNvSpPr/>
          <p:nvPr/>
        </p:nvSpPr>
        <p:spPr>
          <a:xfrm>
            <a:off x="6938392" y="5448312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左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4" name="正方形/長方形 63"/>
          <p:cNvSpPr/>
          <p:nvPr/>
        </p:nvSpPr>
        <p:spPr>
          <a:xfrm>
            <a:off x="7483011" y="5448312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右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65" name="グループ化 64"/>
          <p:cNvGrpSpPr/>
          <p:nvPr/>
        </p:nvGrpSpPr>
        <p:grpSpPr>
          <a:xfrm>
            <a:off x="7288641" y="4888201"/>
            <a:ext cx="4044110" cy="327314"/>
            <a:chOff x="7288641" y="4962171"/>
            <a:chExt cx="4044110" cy="327314"/>
          </a:xfrm>
          <a:solidFill>
            <a:schemeClr val="bg1"/>
          </a:solidFill>
        </p:grpSpPr>
        <p:sp>
          <p:nvSpPr>
            <p:cNvPr id="66" name="円/楕円 65"/>
            <p:cNvSpPr/>
            <p:nvPr/>
          </p:nvSpPr>
          <p:spPr>
            <a:xfrm>
              <a:off x="7288641" y="4962171"/>
              <a:ext cx="327314" cy="327314"/>
            </a:xfrm>
            <a:prstGeom prst="ellipse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b="1" dirty="0" smtClean="0">
                  <a:solidFill>
                    <a:schemeClr val="tx1"/>
                  </a:solidFill>
                </a:rPr>
                <a:t>5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67" name="円/楕円 66"/>
            <p:cNvSpPr/>
            <p:nvPr/>
          </p:nvSpPr>
          <p:spPr>
            <a:xfrm>
              <a:off x="8531646" y="4962171"/>
              <a:ext cx="327314" cy="327314"/>
            </a:xfrm>
            <a:prstGeom prst="ellipse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b="1" dirty="0" smtClean="0">
                  <a:solidFill>
                    <a:schemeClr val="tx1"/>
                  </a:solidFill>
                </a:rPr>
                <a:t>2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68" name="円/楕円 67"/>
            <p:cNvSpPr/>
            <p:nvPr/>
          </p:nvSpPr>
          <p:spPr>
            <a:xfrm>
              <a:off x="9762431" y="4962171"/>
              <a:ext cx="327314" cy="327314"/>
            </a:xfrm>
            <a:prstGeom prst="ellipse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b="1" dirty="0" smtClean="0">
                  <a:solidFill>
                    <a:schemeClr val="tx1"/>
                  </a:solidFill>
                </a:rPr>
                <a:t>12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69" name="円/楕円 68"/>
            <p:cNvSpPr/>
            <p:nvPr/>
          </p:nvSpPr>
          <p:spPr>
            <a:xfrm>
              <a:off x="11005437" y="4962171"/>
              <a:ext cx="327314" cy="327314"/>
            </a:xfrm>
            <a:prstGeom prst="ellipse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b="1" dirty="0" smtClean="0">
                  <a:solidFill>
                    <a:schemeClr val="tx1"/>
                  </a:solidFill>
                </a:rPr>
                <a:t>11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0" name="グループ化 69"/>
          <p:cNvGrpSpPr/>
          <p:nvPr/>
        </p:nvGrpSpPr>
        <p:grpSpPr>
          <a:xfrm>
            <a:off x="6977889" y="5949661"/>
            <a:ext cx="4665613" cy="327314"/>
            <a:chOff x="6977889" y="5949661"/>
            <a:chExt cx="4665613" cy="327314"/>
          </a:xfrm>
          <a:solidFill>
            <a:schemeClr val="bg1"/>
          </a:solidFill>
        </p:grpSpPr>
        <p:sp>
          <p:nvSpPr>
            <p:cNvPr id="71" name="円/楕円 70"/>
            <p:cNvSpPr/>
            <p:nvPr/>
          </p:nvSpPr>
          <p:spPr>
            <a:xfrm>
              <a:off x="6977889" y="5949661"/>
              <a:ext cx="327314" cy="3273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b="1" dirty="0" smtClean="0">
                  <a:solidFill>
                    <a:schemeClr val="tx1"/>
                  </a:solidFill>
                </a:rPr>
                <a:t>3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2" name="円/楕円 71"/>
            <p:cNvSpPr/>
            <p:nvPr/>
          </p:nvSpPr>
          <p:spPr>
            <a:xfrm>
              <a:off x="7599392" y="5949661"/>
              <a:ext cx="327314" cy="3273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400" b="1" dirty="0">
                  <a:solidFill>
                    <a:schemeClr val="tx1"/>
                  </a:solidFill>
                </a:rPr>
                <a:t>6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3" name="円/楕円 72"/>
            <p:cNvSpPr/>
            <p:nvPr/>
          </p:nvSpPr>
          <p:spPr>
            <a:xfrm>
              <a:off x="8220895" y="5949661"/>
              <a:ext cx="327314" cy="3273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b="1" dirty="0" smtClean="0">
                  <a:solidFill>
                    <a:schemeClr val="tx1"/>
                  </a:solidFill>
                </a:rPr>
                <a:t>1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4" name="円/楕円 73"/>
            <p:cNvSpPr/>
            <p:nvPr/>
          </p:nvSpPr>
          <p:spPr>
            <a:xfrm>
              <a:off x="8842398" y="5949661"/>
              <a:ext cx="327314" cy="3273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400" b="1" dirty="0" smtClean="0">
                  <a:solidFill>
                    <a:schemeClr val="tx1"/>
                  </a:solidFill>
                </a:rPr>
                <a:t>7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6" name="円/楕円 75"/>
            <p:cNvSpPr/>
            <p:nvPr/>
          </p:nvSpPr>
          <p:spPr>
            <a:xfrm>
              <a:off x="9451680" y="5949661"/>
              <a:ext cx="327314" cy="3273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400" b="1" dirty="0">
                  <a:solidFill>
                    <a:schemeClr val="tx1"/>
                  </a:solidFill>
                </a:rPr>
                <a:t>9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7" name="円/楕円 76"/>
            <p:cNvSpPr/>
            <p:nvPr/>
          </p:nvSpPr>
          <p:spPr>
            <a:xfrm>
              <a:off x="10073183" y="5949661"/>
              <a:ext cx="327314" cy="3273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b="1" dirty="0" smtClean="0">
                  <a:solidFill>
                    <a:schemeClr val="tx1"/>
                  </a:solidFill>
                </a:rPr>
                <a:t>15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8" name="円/楕円 77"/>
            <p:cNvSpPr/>
            <p:nvPr/>
          </p:nvSpPr>
          <p:spPr>
            <a:xfrm>
              <a:off x="10694686" y="5949661"/>
              <a:ext cx="327314" cy="3273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b="1" dirty="0" smtClean="0">
                  <a:solidFill>
                    <a:schemeClr val="tx1"/>
                  </a:solidFill>
                </a:rPr>
                <a:t>10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9" name="円/楕円 78"/>
            <p:cNvSpPr/>
            <p:nvPr/>
          </p:nvSpPr>
          <p:spPr>
            <a:xfrm>
              <a:off x="11316188" y="5949661"/>
              <a:ext cx="327314" cy="3273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b="1" dirty="0" smtClean="0">
                  <a:solidFill>
                    <a:schemeClr val="tx1"/>
                  </a:solidFill>
                </a:rPr>
                <a:t>13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80" name="直線コネクタ 79"/>
          <p:cNvCxnSpPr/>
          <p:nvPr/>
        </p:nvCxnSpPr>
        <p:spPr>
          <a:xfrm flipH="1">
            <a:off x="9618046" y="5215515"/>
            <a:ext cx="310752" cy="734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線コネクタ 80"/>
          <p:cNvCxnSpPr/>
          <p:nvPr/>
        </p:nvCxnSpPr>
        <p:spPr>
          <a:xfrm>
            <a:off x="9928798" y="5215515"/>
            <a:ext cx="310751" cy="734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正方形/長方形 81"/>
          <p:cNvSpPr/>
          <p:nvPr/>
        </p:nvSpPr>
        <p:spPr>
          <a:xfrm>
            <a:off x="9414892" y="5448312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左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83" name="正方形/長方形 82"/>
          <p:cNvSpPr/>
          <p:nvPr/>
        </p:nvSpPr>
        <p:spPr>
          <a:xfrm>
            <a:off x="9959511" y="5448312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右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cxnSp>
        <p:nvCxnSpPr>
          <p:cNvPr id="84" name="直線コネクタ 83"/>
          <p:cNvCxnSpPr/>
          <p:nvPr/>
        </p:nvCxnSpPr>
        <p:spPr>
          <a:xfrm flipH="1">
            <a:off x="10860106" y="5215515"/>
            <a:ext cx="310752" cy="734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線コネクタ 84"/>
          <p:cNvCxnSpPr/>
          <p:nvPr/>
        </p:nvCxnSpPr>
        <p:spPr>
          <a:xfrm>
            <a:off x="11170858" y="5215515"/>
            <a:ext cx="310751" cy="734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正方形/長方形 85"/>
          <p:cNvSpPr/>
          <p:nvPr/>
        </p:nvSpPr>
        <p:spPr>
          <a:xfrm>
            <a:off x="10695052" y="5448312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左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87" name="正方形/長方形 86"/>
          <p:cNvSpPr/>
          <p:nvPr/>
        </p:nvSpPr>
        <p:spPr>
          <a:xfrm>
            <a:off x="11239671" y="5448312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右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75" name="正方形/長方形 74"/>
          <p:cNvSpPr/>
          <p:nvPr/>
        </p:nvSpPr>
        <p:spPr>
          <a:xfrm>
            <a:off x="8186802" y="5448312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左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88" name="正方形/長方形 87"/>
          <p:cNvSpPr/>
          <p:nvPr/>
        </p:nvSpPr>
        <p:spPr>
          <a:xfrm>
            <a:off x="8731421" y="5448312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右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cxnSp>
        <p:nvCxnSpPr>
          <p:cNvPr id="95" name="直線矢印コネクタ 94"/>
          <p:cNvCxnSpPr/>
          <p:nvPr/>
        </p:nvCxnSpPr>
        <p:spPr>
          <a:xfrm flipV="1">
            <a:off x="9626930" y="6276975"/>
            <a:ext cx="0" cy="539460"/>
          </a:xfrm>
          <a:prstGeom prst="straightConnector1">
            <a:avLst/>
          </a:prstGeom>
          <a:ln w="920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円/楕円 21"/>
          <p:cNvSpPr/>
          <p:nvPr/>
        </p:nvSpPr>
        <p:spPr>
          <a:xfrm>
            <a:off x="2796640" y="4322828"/>
            <a:ext cx="1261010" cy="1261010"/>
          </a:xfrm>
          <a:prstGeom prst="ellipse">
            <a:avLst/>
          </a:prstGeom>
          <a:solidFill>
            <a:srgbClr val="FFC000">
              <a:alpha val="1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96" name="直線矢印コネクタ 95"/>
          <p:cNvCxnSpPr/>
          <p:nvPr/>
        </p:nvCxnSpPr>
        <p:spPr>
          <a:xfrm flipH="1">
            <a:off x="10113817" y="4762005"/>
            <a:ext cx="455221" cy="256186"/>
          </a:xfrm>
          <a:prstGeom prst="straightConnector1">
            <a:avLst/>
          </a:prstGeom>
          <a:ln w="920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線矢印コネクタ 96"/>
          <p:cNvCxnSpPr/>
          <p:nvPr/>
        </p:nvCxnSpPr>
        <p:spPr>
          <a:xfrm flipH="1">
            <a:off x="10375075" y="5771408"/>
            <a:ext cx="455221" cy="256186"/>
          </a:xfrm>
          <a:prstGeom prst="straightConnector1">
            <a:avLst/>
          </a:prstGeom>
          <a:ln w="920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円/楕円 97"/>
          <p:cNvSpPr/>
          <p:nvPr/>
        </p:nvSpPr>
        <p:spPr>
          <a:xfrm>
            <a:off x="3285752" y="4834804"/>
            <a:ext cx="287337" cy="287337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b="1" dirty="0" smtClean="0">
                <a:solidFill>
                  <a:schemeClr val="tx1"/>
                </a:solidFill>
              </a:rPr>
              <a:t>P</a:t>
            </a:r>
            <a:endParaRPr kumimoji="1" lang="ja-JP" altLang="en-US" sz="2800" b="1" dirty="0">
              <a:solidFill>
                <a:schemeClr val="tx1"/>
              </a:solidFill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37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89085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8" name="直線矢印コネクタ 47"/>
          <p:cNvCxnSpPr/>
          <p:nvPr/>
        </p:nvCxnSpPr>
        <p:spPr>
          <a:xfrm>
            <a:off x="3429000" y="1771650"/>
            <a:ext cx="0" cy="2400300"/>
          </a:xfrm>
          <a:prstGeom prst="straightConnector1">
            <a:avLst/>
          </a:prstGeom>
          <a:ln w="60325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矢印コネクタ 48"/>
          <p:cNvCxnSpPr/>
          <p:nvPr/>
        </p:nvCxnSpPr>
        <p:spPr>
          <a:xfrm>
            <a:off x="3743325" y="4181475"/>
            <a:ext cx="0" cy="2162175"/>
          </a:xfrm>
          <a:prstGeom prst="straightConnector1">
            <a:avLst/>
          </a:prstGeom>
          <a:ln w="60325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矢印コネクタ 49"/>
          <p:cNvCxnSpPr/>
          <p:nvPr/>
        </p:nvCxnSpPr>
        <p:spPr>
          <a:xfrm>
            <a:off x="1809750" y="3762375"/>
            <a:ext cx="0" cy="2562225"/>
          </a:xfrm>
          <a:prstGeom prst="straightConnector1">
            <a:avLst/>
          </a:prstGeom>
          <a:ln w="60325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矢印コネクタ 50"/>
          <p:cNvCxnSpPr/>
          <p:nvPr/>
        </p:nvCxnSpPr>
        <p:spPr>
          <a:xfrm>
            <a:off x="1314450" y="1781175"/>
            <a:ext cx="0" cy="2000250"/>
          </a:xfrm>
          <a:prstGeom prst="straightConnector1">
            <a:avLst/>
          </a:prstGeom>
          <a:ln w="60325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矢印コネクタ 33"/>
          <p:cNvCxnSpPr/>
          <p:nvPr/>
        </p:nvCxnSpPr>
        <p:spPr>
          <a:xfrm flipH="1">
            <a:off x="781051" y="3762375"/>
            <a:ext cx="1809749" cy="0"/>
          </a:xfrm>
          <a:prstGeom prst="straightConnector1">
            <a:avLst/>
          </a:prstGeom>
          <a:ln w="60325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矢印コネクタ 34"/>
          <p:cNvCxnSpPr/>
          <p:nvPr/>
        </p:nvCxnSpPr>
        <p:spPr>
          <a:xfrm flipH="1">
            <a:off x="2571751" y="4171950"/>
            <a:ext cx="2774949" cy="0"/>
          </a:xfrm>
          <a:prstGeom prst="straightConnector1">
            <a:avLst/>
          </a:prstGeom>
          <a:ln w="60325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矢印コネクタ 24"/>
          <p:cNvCxnSpPr/>
          <p:nvPr/>
        </p:nvCxnSpPr>
        <p:spPr>
          <a:xfrm>
            <a:off x="2581275" y="1771650"/>
            <a:ext cx="0" cy="4572000"/>
          </a:xfrm>
          <a:prstGeom prst="straightConnector1">
            <a:avLst/>
          </a:prstGeom>
          <a:ln w="60325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10581" y="631826"/>
            <a:ext cx="4039219" cy="733270"/>
          </a:xfrm>
        </p:spPr>
        <p:txBody>
          <a:bodyPr>
            <a:normAutofit/>
          </a:bodyPr>
          <a:lstStyle/>
          <a:p>
            <a:r>
              <a:rPr lang="en-US" altLang="ja-JP" sz="4000" dirty="0" err="1" smtClean="0"/>
              <a:t>k</a:t>
            </a:r>
            <a:r>
              <a:rPr kumimoji="1" lang="en-US" altLang="ja-JP" sz="4000" dirty="0" err="1" smtClean="0"/>
              <a:t>d</a:t>
            </a:r>
            <a:r>
              <a:rPr kumimoji="1" lang="en-US" altLang="ja-JP" sz="4000" dirty="0" smtClean="0"/>
              <a:t>-tree</a:t>
            </a:r>
            <a:r>
              <a:rPr lang="ja-JP" altLang="en-US" sz="4000" dirty="0"/>
              <a:t>の</a:t>
            </a:r>
            <a:r>
              <a:rPr lang="ja-JP" altLang="en-US" sz="4000" dirty="0" smtClean="0"/>
              <a:t>構築</a:t>
            </a:r>
            <a:endParaRPr kumimoji="1" lang="ja-JP" altLang="en-US" sz="4000" dirty="0"/>
          </a:p>
        </p:txBody>
      </p:sp>
      <p:cxnSp>
        <p:nvCxnSpPr>
          <p:cNvPr id="6" name="直線矢印コネクタ 5"/>
          <p:cNvCxnSpPr/>
          <p:nvPr/>
        </p:nvCxnSpPr>
        <p:spPr>
          <a:xfrm>
            <a:off x="800100" y="6337300"/>
            <a:ext cx="4584700" cy="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矢印コネクタ 6"/>
          <p:cNvCxnSpPr/>
          <p:nvPr/>
        </p:nvCxnSpPr>
        <p:spPr>
          <a:xfrm flipV="1">
            <a:off x="787400" y="1765300"/>
            <a:ext cx="0" cy="458470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円/楕円 8"/>
          <p:cNvSpPr/>
          <p:nvPr/>
        </p:nvSpPr>
        <p:spPr>
          <a:xfrm>
            <a:off x="1171574" y="2471738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2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0" name="円/楕円 9"/>
          <p:cNvSpPr/>
          <p:nvPr/>
        </p:nvSpPr>
        <p:spPr>
          <a:xfrm>
            <a:off x="838199" y="3262313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1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1" name="円/楕円 10"/>
          <p:cNvSpPr/>
          <p:nvPr/>
        </p:nvSpPr>
        <p:spPr>
          <a:xfrm>
            <a:off x="2438399" y="4424363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8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2" name="円/楕円 11"/>
          <p:cNvSpPr/>
          <p:nvPr/>
        </p:nvSpPr>
        <p:spPr>
          <a:xfrm>
            <a:off x="2114549" y="2509838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 smtClean="0">
                <a:solidFill>
                  <a:schemeClr val="tx1"/>
                </a:solidFill>
              </a:rPr>
              <a:t>7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3" name="円/楕円 12"/>
          <p:cNvSpPr/>
          <p:nvPr/>
        </p:nvSpPr>
        <p:spPr>
          <a:xfrm>
            <a:off x="1457324" y="3614738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 smtClean="0">
                <a:solidFill>
                  <a:schemeClr val="tx1"/>
                </a:solidFill>
              </a:rPr>
              <a:t>4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4" name="円/楕円 13"/>
          <p:cNvSpPr/>
          <p:nvPr/>
        </p:nvSpPr>
        <p:spPr>
          <a:xfrm>
            <a:off x="2933699" y="3148013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</a:rPr>
              <a:t>10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5" name="円/楕円 14"/>
          <p:cNvSpPr/>
          <p:nvPr/>
        </p:nvSpPr>
        <p:spPr>
          <a:xfrm>
            <a:off x="1943099" y="4033838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6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8" name="円/楕円 17"/>
          <p:cNvSpPr/>
          <p:nvPr/>
        </p:nvSpPr>
        <p:spPr>
          <a:xfrm>
            <a:off x="1247774" y="4576763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 smtClean="0">
                <a:solidFill>
                  <a:schemeClr val="tx1"/>
                </a:solidFill>
              </a:rPr>
              <a:t>3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0" name="円/楕円 19"/>
          <p:cNvSpPr/>
          <p:nvPr/>
        </p:nvSpPr>
        <p:spPr>
          <a:xfrm>
            <a:off x="1666874" y="5338763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 smtClean="0">
                <a:solidFill>
                  <a:schemeClr val="tx1"/>
                </a:solidFill>
              </a:rPr>
              <a:t>5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1" name="円/楕円 20"/>
          <p:cNvSpPr/>
          <p:nvPr/>
        </p:nvSpPr>
        <p:spPr>
          <a:xfrm>
            <a:off x="2819399" y="5195888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9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6" name="円/楕円 25"/>
          <p:cNvSpPr/>
          <p:nvPr/>
        </p:nvSpPr>
        <p:spPr>
          <a:xfrm>
            <a:off x="3286124" y="3748088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</a:rPr>
              <a:t>11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7" name="円/楕円 26"/>
          <p:cNvSpPr/>
          <p:nvPr/>
        </p:nvSpPr>
        <p:spPr>
          <a:xfrm>
            <a:off x="3848099" y="3186113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</a:rPr>
              <a:t>13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8" name="円/楕円 27"/>
          <p:cNvSpPr/>
          <p:nvPr/>
        </p:nvSpPr>
        <p:spPr>
          <a:xfrm>
            <a:off x="4352924" y="5157788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</a:rPr>
              <a:t>15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9" name="円/楕円 28"/>
          <p:cNvSpPr/>
          <p:nvPr/>
        </p:nvSpPr>
        <p:spPr>
          <a:xfrm>
            <a:off x="3609974" y="4938713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</a:rPr>
              <a:t>12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30" name="円/楕円 29"/>
          <p:cNvSpPr/>
          <p:nvPr/>
        </p:nvSpPr>
        <p:spPr>
          <a:xfrm>
            <a:off x="4000499" y="4033838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</a:rPr>
              <a:t>14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cxnSp>
        <p:nvCxnSpPr>
          <p:cNvPr id="40" name="直線矢印コネクタ 39"/>
          <p:cNvCxnSpPr/>
          <p:nvPr/>
        </p:nvCxnSpPr>
        <p:spPr>
          <a:xfrm flipV="1">
            <a:off x="5359400" y="1765300"/>
            <a:ext cx="0" cy="4584700"/>
          </a:xfrm>
          <a:prstGeom prst="straightConnector1">
            <a:avLst/>
          </a:prstGeom>
          <a:ln w="25400">
            <a:solidFill>
              <a:schemeClr val="tx1"/>
            </a:solidFill>
            <a:prstDash val="sysDot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矢印コネクタ 40"/>
          <p:cNvCxnSpPr/>
          <p:nvPr/>
        </p:nvCxnSpPr>
        <p:spPr>
          <a:xfrm>
            <a:off x="800100" y="1793875"/>
            <a:ext cx="4584700" cy="0"/>
          </a:xfrm>
          <a:prstGeom prst="straightConnector1">
            <a:avLst/>
          </a:prstGeom>
          <a:ln w="25400">
            <a:solidFill>
              <a:schemeClr val="tx1"/>
            </a:solidFill>
            <a:prstDash val="sysDot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円/楕円 30"/>
          <p:cNvSpPr/>
          <p:nvPr/>
        </p:nvSpPr>
        <p:spPr>
          <a:xfrm>
            <a:off x="9153149" y="2777504"/>
            <a:ext cx="315093" cy="315093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b="1" dirty="0">
                <a:solidFill>
                  <a:schemeClr val="tx1"/>
                </a:solidFill>
              </a:rPr>
              <a:t>8</a:t>
            </a:r>
            <a:endParaRPr kumimoji="1" lang="ja-JP" altLang="en-US" sz="1400" b="1" dirty="0">
              <a:solidFill>
                <a:schemeClr val="tx1"/>
              </a:solidFill>
            </a:endParaRPr>
          </a:p>
        </p:txBody>
      </p:sp>
      <p:cxnSp>
        <p:nvCxnSpPr>
          <p:cNvPr id="32" name="直線コネクタ 31"/>
          <p:cNvCxnSpPr/>
          <p:nvPr/>
        </p:nvCxnSpPr>
        <p:spPr>
          <a:xfrm flipH="1">
            <a:off x="8073801" y="3046453"/>
            <a:ext cx="1125492" cy="7802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9422098" y="3046453"/>
            <a:ext cx="1125493" cy="7802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正方形/長方形 36"/>
          <p:cNvSpPr/>
          <p:nvPr/>
        </p:nvSpPr>
        <p:spPr>
          <a:xfrm>
            <a:off x="8411452" y="3162660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左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38" name="正方形/長方形 37"/>
          <p:cNvSpPr/>
          <p:nvPr/>
        </p:nvSpPr>
        <p:spPr>
          <a:xfrm>
            <a:off x="9816390" y="3162660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右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36" name="グループ化 35"/>
          <p:cNvGrpSpPr/>
          <p:nvPr/>
        </p:nvGrpSpPr>
        <p:grpSpPr>
          <a:xfrm>
            <a:off x="7910144" y="3826742"/>
            <a:ext cx="2801104" cy="327314"/>
            <a:chOff x="7910144" y="3841537"/>
            <a:chExt cx="2801104" cy="327314"/>
          </a:xfrm>
          <a:solidFill>
            <a:schemeClr val="bg1"/>
          </a:solidFill>
        </p:grpSpPr>
        <p:sp>
          <p:nvSpPr>
            <p:cNvPr id="42" name="円/楕円 41"/>
            <p:cNvSpPr/>
            <p:nvPr/>
          </p:nvSpPr>
          <p:spPr>
            <a:xfrm>
              <a:off x="7910144" y="3841537"/>
              <a:ext cx="327314" cy="327314"/>
            </a:xfrm>
            <a:prstGeom prst="ellipse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b="1" dirty="0" smtClean="0">
                  <a:solidFill>
                    <a:schemeClr val="tx1"/>
                  </a:solidFill>
                </a:rPr>
                <a:t>4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43" name="円/楕円 42"/>
            <p:cNvSpPr/>
            <p:nvPr/>
          </p:nvSpPr>
          <p:spPr>
            <a:xfrm>
              <a:off x="10383934" y="3841537"/>
              <a:ext cx="327314" cy="327314"/>
            </a:xfrm>
            <a:prstGeom prst="ellipse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b="1" dirty="0" smtClean="0">
                  <a:solidFill>
                    <a:schemeClr val="tx1"/>
                  </a:solidFill>
                </a:rPr>
                <a:t>14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44" name="直線コネクタ 43"/>
          <p:cNvCxnSpPr>
            <a:stCxn id="42" idx="4"/>
          </p:cNvCxnSpPr>
          <p:nvPr/>
        </p:nvCxnSpPr>
        <p:spPr>
          <a:xfrm flipH="1">
            <a:off x="7452298" y="4154056"/>
            <a:ext cx="621503" cy="7341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正方形/長方形 44"/>
          <p:cNvSpPr/>
          <p:nvPr/>
        </p:nvSpPr>
        <p:spPr>
          <a:xfrm>
            <a:off x="7436288" y="4343925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下</a:t>
            </a:r>
          </a:p>
        </p:txBody>
      </p:sp>
      <p:cxnSp>
        <p:nvCxnSpPr>
          <p:cNvPr id="46" name="直線コネクタ 45"/>
          <p:cNvCxnSpPr>
            <a:stCxn id="42" idx="4"/>
          </p:cNvCxnSpPr>
          <p:nvPr/>
        </p:nvCxnSpPr>
        <p:spPr>
          <a:xfrm>
            <a:off x="8073801" y="4154056"/>
            <a:ext cx="621502" cy="7341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正方形/長方形 46"/>
          <p:cNvSpPr/>
          <p:nvPr/>
        </p:nvSpPr>
        <p:spPr>
          <a:xfrm>
            <a:off x="8347405" y="4343925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上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cxnSp>
        <p:nvCxnSpPr>
          <p:cNvPr id="53" name="直線コネクタ 52"/>
          <p:cNvCxnSpPr/>
          <p:nvPr/>
        </p:nvCxnSpPr>
        <p:spPr>
          <a:xfrm flipH="1">
            <a:off x="9928798" y="4154056"/>
            <a:ext cx="621503" cy="7341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正方形/長方形 53"/>
          <p:cNvSpPr/>
          <p:nvPr/>
        </p:nvSpPr>
        <p:spPr>
          <a:xfrm>
            <a:off x="9912788" y="4343925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下</a:t>
            </a:r>
          </a:p>
        </p:txBody>
      </p:sp>
      <p:cxnSp>
        <p:nvCxnSpPr>
          <p:cNvPr id="55" name="直線コネクタ 54"/>
          <p:cNvCxnSpPr/>
          <p:nvPr/>
        </p:nvCxnSpPr>
        <p:spPr>
          <a:xfrm>
            <a:off x="10550301" y="4154056"/>
            <a:ext cx="621502" cy="7341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正方形/長方形 55"/>
          <p:cNvSpPr/>
          <p:nvPr/>
        </p:nvSpPr>
        <p:spPr>
          <a:xfrm>
            <a:off x="10823905" y="4343925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上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cxnSp>
        <p:nvCxnSpPr>
          <p:cNvPr id="52" name="直線コネクタ 51"/>
          <p:cNvCxnSpPr>
            <a:stCxn id="66" idx="4"/>
            <a:endCxn id="71" idx="0"/>
          </p:cNvCxnSpPr>
          <p:nvPr/>
        </p:nvCxnSpPr>
        <p:spPr>
          <a:xfrm flipH="1">
            <a:off x="7141546" y="5215515"/>
            <a:ext cx="310752" cy="734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コネクタ 59"/>
          <p:cNvCxnSpPr>
            <a:stCxn id="66" idx="4"/>
            <a:endCxn id="72" idx="0"/>
          </p:cNvCxnSpPr>
          <p:nvPr/>
        </p:nvCxnSpPr>
        <p:spPr>
          <a:xfrm>
            <a:off x="7452298" y="5215515"/>
            <a:ext cx="310751" cy="734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コネクタ 60"/>
          <p:cNvCxnSpPr>
            <a:stCxn id="67" idx="4"/>
            <a:endCxn id="73" idx="0"/>
          </p:cNvCxnSpPr>
          <p:nvPr/>
        </p:nvCxnSpPr>
        <p:spPr>
          <a:xfrm flipH="1">
            <a:off x="8384552" y="5215515"/>
            <a:ext cx="310751" cy="734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コネクタ 61"/>
          <p:cNvCxnSpPr>
            <a:stCxn id="67" idx="4"/>
            <a:endCxn id="74" idx="0"/>
          </p:cNvCxnSpPr>
          <p:nvPr/>
        </p:nvCxnSpPr>
        <p:spPr>
          <a:xfrm>
            <a:off x="8695303" y="5215515"/>
            <a:ext cx="310752" cy="734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正方形/長方形 62"/>
          <p:cNvSpPr/>
          <p:nvPr/>
        </p:nvSpPr>
        <p:spPr>
          <a:xfrm>
            <a:off x="6938392" y="5448312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左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4" name="正方形/長方形 63"/>
          <p:cNvSpPr/>
          <p:nvPr/>
        </p:nvSpPr>
        <p:spPr>
          <a:xfrm>
            <a:off x="7483011" y="5448312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右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65" name="グループ化 64"/>
          <p:cNvGrpSpPr/>
          <p:nvPr/>
        </p:nvGrpSpPr>
        <p:grpSpPr>
          <a:xfrm>
            <a:off x="7288641" y="4888201"/>
            <a:ext cx="4044110" cy="327314"/>
            <a:chOff x="7288641" y="4962171"/>
            <a:chExt cx="4044110" cy="327314"/>
          </a:xfrm>
          <a:solidFill>
            <a:schemeClr val="bg1"/>
          </a:solidFill>
        </p:grpSpPr>
        <p:sp>
          <p:nvSpPr>
            <p:cNvPr id="66" name="円/楕円 65"/>
            <p:cNvSpPr/>
            <p:nvPr/>
          </p:nvSpPr>
          <p:spPr>
            <a:xfrm>
              <a:off x="7288641" y="4962171"/>
              <a:ext cx="327314" cy="327314"/>
            </a:xfrm>
            <a:prstGeom prst="ellipse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b="1" dirty="0" smtClean="0">
                  <a:solidFill>
                    <a:schemeClr val="tx1"/>
                  </a:solidFill>
                </a:rPr>
                <a:t>5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67" name="円/楕円 66"/>
            <p:cNvSpPr/>
            <p:nvPr/>
          </p:nvSpPr>
          <p:spPr>
            <a:xfrm>
              <a:off x="8531646" y="4962171"/>
              <a:ext cx="327314" cy="327314"/>
            </a:xfrm>
            <a:prstGeom prst="ellipse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b="1" dirty="0" smtClean="0">
                  <a:solidFill>
                    <a:schemeClr val="tx1"/>
                  </a:solidFill>
                </a:rPr>
                <a:t>2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68" name="円/楕円 67"/>
            <p:cNvSpPr/>
            <p:nvPr/>
          </p:nvSpPr>
          <p:spPr>
            <a:xfrm>
              <a:off x="9762431" y="4962171"/>
              <a:ext cx="327314" cy="327314"/>
            </a:xfrm>
            <a:prstGeom prst="ellipse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b="1" dirty="0" smtClean="0">
                  <a:solidFill>
                    <a:schemeClr val="tx1"/>
                  </a:solidFill>
                </a:rPr>
                <a:t>12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69" name="円/楕円 68"/>
            <p:cNvSpPr/>
            <p:nvPr/>
          </p:nvSpPr>
          <p:spPr>
            <a:xfrm>
              <a:off x="11005437" y="4962171"/>
              <a:ext cx="327314" cy="327314"/>
            </a:xfrm>
            <a:prstGeom prst="ellipse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b="1" dirty="0" smtClean="0">
                  <a:solidFill>
                    <a:schemeClr val="tx1"/>
                  </a:solidFill>
                </a:rPr>
                <a:t>11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0" name="グループ化 69"/>
          <p:cNvGrpSpPr/>
          <p:nvPr/>
        </p:nvGrpSpPr>
        <p:grpSpPr>
          <a:xfrm>
            <a:off x="6977889" y="5949661"/>
            <a:ext cx="4665613" cy="327314"/>
            <a:chOff x="6977889" y="5949661"/>
            <a:chExt cx="4665613" cy="327314"/>
          </a:xfrm>
          <a:solidFill>
            <a:schemeClr val="bg1"/>
          </a:solidFill>
        </p:grpSpPr>
        <p:sp>
          <p:nvSpPr>
            <p:cNvPr id="71" name="円/楕円 70"/>
            <p:cNvSpPr/>
            <p:nvPr/>
          </p:nvSpPr>
          <p:spPr>
            <a:xfrm>
              <a:off x="6977889" y="5949661"/>
              <a:ext cx="327314" cy="3273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b="1" dirty="0" smtClean="0">
                  <a:solidFill>
                    <a:schemeClr val="tx1"/>
                  </a:solidFill>
                </a:rPr>
                <a:t>3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2" name="円/楕円 71"/>
            <p:cNvSpPr/>
            <p:nvPr/>
          </p:nvSpPr>
          <p:spPr>
            <a:xfrm>
              <a:off x="7599392" y="5949661"/>
              <a:ext cx="327314" cy="3273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400" b="1" dirty="0">
                  <a:solidFill>
                    <a:schemeClr val="tx1"/>
                  </a:solidFill>
                </a:rPr>
                <a:t>6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3" name="円/楕円 72"/>
            <p:cNvSpPr/>
            <p:nvPr/>
          </p:nvSpPr>
          <p:spPr>
            <a:xfrm>
              <a:off x="8220895" y="5949661"/>
              <a:ext cx="327314" cy="3273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b="1" dirty="0" smtClean="0">
                  <a:solidFill>
                    <a:schemeClr val="tx1"/>
                  </a:solidFill>
                </a:rPr>
                <a:t>1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4" name="円/楕円 73"/>
            <p:cNvSpPr/>
            <p:nvPr/>
          </p:nvSpPr>
          <p:spPr>
            <a:xfrm>
              <a:off x="8842398" y="5949661"/>
              <a:ext cx="327314" cy="3273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400" b="1" dirty="0" smtClean="0">
                  <a:solidFill>
                    <a:schemeClr val="tx1"/>
                  </a:solidFill>
                </a:rPr>
                <a:t>7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6" name="円/楕円 75"/>
            <p:cNvSpPr/>
            <p:nvPr/>
          </p:nvSpPr>
          <p:spPr>
            <a:xfrm>
              <a:off x="9451680" y="5949661"/>
              <a:ext cx="327314" cy="3273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400" b="1" dirty="0">
                  <a:solidFill>
                    <a:schemeClr val="tx1"/>
                  </a:solidFill>
                </a:rPr>
                <a:t>9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7" name="円/楕円 76"/>
            <p:cNvSpPr/>
            <p:nvPr/>
          </p:nvSpPr>
          <p:spPr>
            <a:xfrm>
              <a:off x="10073183" y="5949661"/>
              <a:ext cx="327314" cy="3273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b="1" dirty="0" smtClean="0">
                  <a:solidFill>
                    <a:schemeClr val="tx1"/>
                  </a:solidFill>
                </a:rPr>
                <a:t>15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8" name="円/楕円 77"/>
            <p:cNvSpPr/>
            <p:nvPr/>
          </p:nvSpPr>
          <p:spPr>
            <a:xfrm>
              <a:off x="10694686" y="5949661"/>
              <a:ext cx="327314" cy="3273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b="1" dirty="0" smtClean="0">
                  <a:solidFill>
                    <a:schemeClr val="tx1"/>
                  </a:solidFill>
                </a:rPr>
                <a:t>10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9" name="円/楕円 78"/>
            <p:cNvSpPr/>
            <p:nvPr/>
          </p:nvSpPr>
          <p:spPr>
            <a:xfrm>
              <a:off x="11316188" y="5949661"/>
              <a:ext cx="327314" cy="3273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b="1" dirty="0" smtClean="0">
                  <a:solidFill>
                    <a:schemeClr val="tx1"/>
                  </a:solidFill>
                </a:rPr>
                <a:t>13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80" name="直線コネクタ 79"/>
          <p:cNvCxnSpPr/>
          <p:nvPr/>
        </p:nvCxnSpPr>
        <p:spPr>
          <a:xfrm flipH="1">
            <a:off x="9618046" y="5215515"/>
            <a:ext cx="310752" cy="734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線コネクタ 80"/>
          <p:cNvCxnSpPr/>
          <p:nvPr/>
        </p:nvCxnSpPr>
        <p:spPr>
          <a:xfrm>
            <a:off x="9928798" y="5215515"/>
            <a:ext cx="310751" cy="734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正方形/長方形 81"/>
          <p:cNvSpPr/>
          <p:nvPr/>
        </p:nvSpPr>
        <p:spPr>
          <a:xfrm>
            <a:off x="9414892" y="5448312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左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83" name="正方形/長方形 82"/>
          <p:cNvSpPr/>
          <p:nvPr/>
        </p:nvSpPr>
        <p:spPr>
          <a:xfrm>
            <a:off x="9959511" y="5448312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右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cxnSp>
        <p:nvCxnSpPr>
          <p:cNvPr id="84" name="直線コネクタ 83"/>
          <p:cNvCxnSpPr/>
          <p:nvPr/>
        </p:nvCxnSpPr>
        <p:spPr>
          <a:xfrm flipH="1">
            <a:off x="10860106" y="5215515"/>
            <a:ext cx="310752" cy="734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線コネクタ 84"/>
          <p:cNvCxnSpPr/>
          <p:nvPr/>
        </p:nvCxnSpPr>
        <p:spPr>
          <a:xfrm>
            <a:off x="11170858" y="5215515"/>
            <a:ext cx="310751" cy="734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正方形/長方形 85"/>
          <p:cNvSpPr/>
          <p:nvPr/>
        </p:nvSpPr>
        <p:spPr>
          <a:xfrm>
            <a:off x="10695052" y="5448312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左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87" name="正方形/長方形 86"/>
          <p:cNvSpPr/>
          <p:nvPr/>
        </p:nvSpPr>
        <p:spPr>
          <a:xfrm>
            <a:off x="11239671" y="5448312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右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75" name="正方形/長方形 74"/>
          <p:cNvSpPr/>
          <p:nvPr/>
        </p:nvSpPr>
        <p:spPr>
          <a:xfrm>
            <a:off x="8186802" y="5448312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左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88" name="正方形/長方形 87"/>
          <p:cNvSpPr/>
          <p:nvPr/>
        </p:nvSpPr>
        <p:spPr>
          <a:xfrm>
            <a:off x="8731421" y="5448312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右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22" name="円/楕円 21"/>
          <p:cNvSpPr/>
          <p:nvPr/>
        </p:nvSpPr>
        <p:spPr>
          <a:xfrm>
            <a:off x="2796640" y="4322828"/>
            <a:ext cx="1261010" cy="1261010"/>
          </a:xfrm>
          <a:prstGeom prst="ellipse">
            <a:avLst/>
          </a:prstGeom>
          <a:solidFill>
            <a:srgbClr val="FFC000">
              <a:alpha val="1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96" name="直線矢印コネクタ 95"/>
          <p:cNvCxnSpPr/>
          <p:nvPr/>
        </p:nvCxnSpPr>
        <p:spPr>
          <a:xfrm flipH="1">
            <a:off x="10113817" y="4762005"/>
            <a:ext cx="455221" cy="256186"/>
          </a:xfrm>
          <a:prstGeom prst="straightConnector1">
            <a:avLst/>
          </a:prstGeom>
          <a:ln w="920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円/楕円 97"/>
          <p:cNvSpPr/>
          <p:nvPr/>
        </p:nvSpPr>
        <p:spPr>
          <a:xfrm>
            <a:off x="3285752" y="4834804"/>
            <a:ext cx="287337" cy="287337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b="1" dirty="0" smtClean="0">
                <a:solidFill>
                  <a:schemeClr val="tx1"/>
                </a:solidFill>
              </a:rPr>
              <a:t>P</a:t>
            </a:r>
            <a:endParaRPr kumimoji="1" lang="ja-JP" altLang="en-US" sz="2800" b="1" dirty="0">
              <a:solidFill>
                <a:schemeClr val="tx1"/>
              </a:solidFill>
            </a:endParaRPr>
          </a:p>
        </p:txBody>
      </p:sp>
      <p:cxnSp>
        <p:nvCxnSpPr>
          <p:cNvPr id="89" name="直線矢印コネクタ 88"/>
          <p:cNvCxnSpPr/>
          <p:nvPr/>
        </p:nvCxnSpPr>
        <p:spPr>
          <a:xfrm flipH="1">
            <a:off x="10710717" y="3644405"/>
            <a:ext cx="455221" cy="256186"/>
          </a:xfrm>
          <a:prstGeom prst="straightConnector1">
            <a:avLst/>
          </a:prstGeom>
          <a:ln w="920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線矢印コネクタ 89"/>
          <p:cNvCxnSpPr/>
          <p:nvPr/>
        </p:nvCxnSpPr>
        <p:spPr>
          <a:xfrm flipH="1">
            <a:off x="9453417" y="2577605"/>
            <a:ext cx="455221" cy="256186"/>
          </a:xfrm>
          <a:prstGeom prst="straightConnector1">
            <a:avLst/>
          </a:prstGeom>
          <a:ln w="920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38</a:t>
            </a:fld>
            <a:endParaRPr kumimoji="1" lang="ja-JP" altLang="en-US"/>
          </a:p>
        </p:txBody>
      </p:sp>
      <p:sp>
        <p:nvSpPr>
          <p:cNvPr id="91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816600" y="358776"/>
            <a:ext cx="6375400" cy="2019299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ja-JP" altLang="en-US" dirty="0" smtClean="0"/>
              <a:t>点</a:t>
            </a:r>
            <a:r>
              <a:rPr lang="en-US" altLang="ja-JP" b="1" dirty="0" smtClean="0"/>
              <a:t>p</a:t>
            </a:r>
            <a:r>
              <a:rPr lang="ja-JP" altLang="en-US" dirty="0" smtClean="0"/>
              <a:t>の最近傍点探索</a:t>
            </a:r>
            <a:endParaRPr lang="en-US" altLang="ja-JP" dirty="0"/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ja-JP" altLang="en-US" sz="2000" dirty="0" smtClean="0"/>
              <a:t>木を下方向にたどり葉ノードを見つけ，これを暫定的な最近傍点とする（近似解でよければここで終了）</a:t>
            </a:r>
            <a:endParaRPr lang="en-US" altLang="ja-JP" sz="2000" dirty="0"/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kumimoji="1" lang="ja-JP" altLang="en-US" sz="2000" dirty="0" smtClean="0"/>
              <a:t>到達した</a:t>
            </a:r>
            <a:r>
              <a:rPr lang="ja-JP" altLang="en-US" sz="2000" dirty="0" smtClean="0"/>
              <a:t>葉ノードから木を上方向にたどり，点</a:t>
            </a:r>
            <a:r>
              <a:rPr lang="en-US" altLang="ja-JP" sz="2000" dirty="0" smtClean="0"/>
              <a:t>p</a:t>
            </a:r>
            <a:r>
              <a:rPr lang="ja-JP" altLang="en-US" sz="2000" dirty="0" smtClean="0"/>
              <a:t>からの距離が</a:t>
            </a:r>
            <a:r>
              <a:rPr lang="en-US" altLang="ja-JP" sz="2000" dirty="0" smtClean="0"/>
              <a:t>R</a:t>
            </a:r>
            <a:r>
              <a:rPr lang="ja-JP" altLang="en-US" sz="2000" dirty="0" smtClean="0"/>
              <a:t>以下の領域は検索する，</a:t>
            </a:r>
            <a:endParaRPr kumimoji="1" lang="en-US" altLang="ja-JP" sz="2000" dirty="0" smtClean="0"/>
          </a:p>
          <a:p>
            <a:pPr marL="457200" lvl="1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 lang="en-US" altLang="ja-JP" dirty="0" smtClean="0"/>
          </a:p>
        </p:txBody>
      </p:sp>
    </p:spTree>
    <p:extLst>
      <p:ext uri="{BB962C8B-B14F-4D97-AF65-F5344CB8AC3E}">
        <p14:creationId xmlns:p14="http://schemas.microsoft.com/office/powerpoint/2010/main" val="410059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78781" y="4784726"/>
            <a:ext cx="11708780" cy="1501774"/>
          </a:xfrm>
        </p:spPr>
        <p:txBody>
          <a:bodyPr>
            <a:normAutofit/>
          </a:bodyPr>
          <a:lstStyle/>
          <a:p>
            <a:pPr algn="r"/>
            <a:r>
              <a:rPr lang="en-US" altLang="ja-JP" sz="4000" dirty="0" smtClean="0"/>
              <a:t>Decision tree </a:t>
            </a:r>
            <a:r>
              <a:rPr lang="ja-JP" altLang="en-US" sz="4000" dirty="0" smtClean="0"/>
              <a:t>と </a:t>
            </a:r>
            <a:r>
              <a:rPr lang="en-US" altLang="ja-JP" sz="4000" dirty="0" smtClean="0"/>
              <a:t>Random forests</a:t>
            </a:r>
            <a:endParaRPr kumimoji="1" lang="ja-JP" altLang="en-US" sz="4000" dirty="0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39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38269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60287" y="621980"/>
            <a:ext cx="10723840" cy="733270"/>
          </a:xfrm>
        </p:spPr>
        <p:txBody>
          <a:bodyPr>
            <a:normAutofit/>
          </a:bodyPr>
          <a:lstStyle/>
          <a:p>
            <a:r>
              <a:rPr kumimoji="1" lang="ja-JP" altLang="en-US" dirty="0" smtClean="0"/>
              <a:t>パターン認識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760287" y="1507936"/>
            <a:ext cx="10928279" cy="18120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ja-JP" dirty="0" smtClean="0"/>
              <a:t>『</a:t>
            </a:r>
            <a:r>
              <a:rPr kumimoji="1" lang="ja-JP" altLang="en-US" dirty="0" smtClean="0"/>
              <a:t>データの中の規則性を自動的に見つけ出し</a:t>
            </a:r>
            <a:r>
              <a:rPr lang="ja-JP" altLang="en-US" dirty="0"/>
              <a:t>、</a:t>
            </a:r>
            <a:r>
              <a:rPr lang="ja-JP" altLang="en-US" dirty="0" smtClean="0"/>
              <a:t>その</a:t>
            </a:r>
            <a:r>
              <a:rPr lang="ja-JP" altLang="en-US" dirty="0"/>
              <a:t>規則性</a:t>
            </a:r>
            <a:r>
              <a:rPr lang="ja-JP" altLang="en-US" dirty="0" smtClean="0"/>
              <a:t>を使ってデータを異なるカテゴリに分類する処理</a:t>
            </a:r>
            <a:r>
              <a:rPr lang="en-US" altLang="ja-JP" dirty="0" smtClean="0"/>
              <a:t>』</a:t>
            </a:r>
            <a:r>
              <a:rPr lang="ja-JP" altLang="en-US" dirty="0" smtClean="0"/>
              <a:t> </a:t>
            </a:r>
            <a:r>
              <a:rPr lang="en-US" altLang="ja-JP" i="1" dirty="0"/>
              <a:t>(PRML, C.M. Bishop)</a:t>
            </a:r>
            <a:endParaRPr lang="en-US" altLang="ja-JP" i="1" dirty="0" smtClean="0"/>
          </a:p>
        </p:txBody>
      </p:sp>
      <p:grpSp>
        <p:nvGrpSpPr>
          <p:cNvPr id="13" name="グループ化 12"/>
          <p:cNvGrpSpPr/>
          <p:nvPr/>
        </p:nvGrpSpPr>
        <p:grpSpPr>
          <a:xfrm>
            <a:off x="1821730" y="3414567"/>
            <a:ext cx="8593546" cy="3049022"/>
            <a:chOff x="297730" y="3137477"/>
            <a:chExt cx="8593546" cy="3049022"/>
          </a:xfrm>
        </p:grpSpPr>
        <p:sp>
          <p:nvSpPr>
            <p:cNvPr id="4" name="テキスト ボックス 3"/>
            <p:cNvSpPr txBox="1"/>
            <p:nvPr/>
          </p:nvSpPr>
          <p:spPr>
            <a:xfrm>
              <a:off x="297730" y="3137477"/>
              <a:ext cx="310213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2000" dirty="0"/>
                <a:t>例</a:t>
              </a:r>
              <a:r>
                <a:rPr lang="en-US" altLang="ja-JP" sz="2000" dirty="0"/>
                <a:t>) </a:t>
              </a:r>
              <a:r>
                <a:rPr lang="ja-JP" altLang="en-US" sz="2000" dirty="0"/>
                <a:t>手書き文字画像の認識</a:t>
              </a:r>
            </a:p>
          </p:txBody>
        </p:sp>
        <p:pic>
          <p:nvPicPr>
            <p:cNvPr id="1026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r="11172"/>
            <a:stretch/>
          </p:blipFill>
          <p:spPr bwMode="auto">
            <a:xfrm>
              <a:off x="947161" y="5538499"/>
              <a:ext cx="425451" cy="648000"/>
            </a:xfrm>
            <a:prstGeom prst="rect">
              <a:avLst/>
            </a:prstGeom>
            <a:noFill/>
            <a:ln w="63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1027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704" r="9800"/>
            <a:stretch/>
          </p:blipFill>
          <p:spPr bwMode="auto">
            <a:xfrm>
              <a:off x="1519672" y="5538499"/>
              <a:ext cx="419100" cy="648000"/>
            </a:xfrm>
            <a:prstGeom prst="rect">
              <a:avLst/>
            </a:prstGeom>
            <a:noFill/>
            <a:ln w="63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1028" name="Picture 4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8917"/>
            <a:stretch/>
          </p:blipFill>
          <p:spPr bwMode="auto">
            <a:xfrm>
              <a:off x="378524" y="5538499"/>
              <a:ext cx="421577" cy="648000"/>
            </a:xfrm>
            <a:prstGeom prst="rect">
              <a:avLst/>
            </a:prstGeom>
            <a:noFill/>
            <a:ln w="63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1029" name="Picture 5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127"/>
            <a:stretch/>
          </p:blipFill>
          <p:spPr bwMode="auto">
            <a:xfrm>
              <a:off x="1507299" y="4605049"/>
              <a:ext cx="423863" cy="648000"/>
            </a:xfrm>
            <a:prstGeom prst="rect">
              <a:avLst/>
            </a:prstGeom>
            <a:noFill/>
            <a:ln w="63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1030" name="Picture 6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725" r="5039"/>
            <a:stretch/>
          </p:blipFill>
          <p:spPr bwMode="auto">
            <a:xfrm>
              <a:off x="2071687" y="4605049"/>
              <a:ext cx="423863" cy="648000"/>
            </a:xfrm>
            <a:prstGeom prst="rect">
              <a:avLst/>
            </a:prstGeom>
            <a:noFill/>
            <a:ln w="63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1031" name="Picture 7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85831" y="5533737"/>
              <a:ext cx="407610" cy="648000"/>
            </a:xfrm>
            <a:prstGeom prst="rect">
              <a:avLst/>
            </a:prstGeom>
            <a:noFill/>
            <a:ln w="63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1032" name="Picture 8"/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564" r="8992"/>
            <a:stretch/>
          </p:blipFill>
          <p:spPr bwMode="auto">
            <a:xfrm>
              <a:off x="1514869" y="3671599"/>
              <a:ext cx="419100" cy="648000"/>
            </a:xfrm>
            <a:prstGeom prst="rect">
              <a:avLst/>
            </a:prstGeom>
            <a:noFill/>
            <a:ln w="63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1033" name="Picture 9"/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318" r="8680"/>
            <a:stretch/>
          </p:blipFill>
          <p:spPr bwMode="auto">
            <a:xfrm>
              <a:off x="947674" y="4605049"/>
              <a:ext cx="419101" cy="648000"/>
            </a:xfrm>
            <a:prstGeom prst="rect">
              <a:avLst/>
            </a:prstGeom>
            <a:noFill/>
            <a:ln w="63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1034" name="Picture 10"/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44" r="8064"/>
            <a:stretch/>
          </p:blipFill>
          <p:spPr bwMode="auto">
            <a:xfrm>
              <a:off x="378524" y="4605049"/>
              <a:ext cx="428626" cy="648000"/>
            </a:xfrm>
            <a:prstGeom prst="rect">
              <a:avLst/>
            </a:prstGeom>
            <a:noFill/>
            <a:ln w="63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1035" name="Picture 11"/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648" r="5293"/>
            <a:stretch/>
          </p:blipFill>
          <p:spPr bwMode="auto">
            <a:xfrm>
              <a:off x="2079625" y="3671599"/>
              <a:ext cx="415925" cy="648000"/>
            </a:xfrm>
            <a:prstGeom prst="rect">
              <a:avLst/>
            </a:prstGeom>
            <a:noFill/>
            <a:ln w="63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1036" name="Picture 12"/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749"/>
            <a:stretch/>
          </p:blipFill>
          <p:spPr bwMode="auto">
            <a:xfrm>
              <a:off x="378524" y="3671599"/>
              <a:ext cx="416410" cy="648000"/>
            </a:xfrm>
            <a:prstGeom prst="rect">
              <a:avLst/>
            </a:prstGeom>
            <a:noFill/>
            <a:ln w="63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1037" name="Picture 13"/>
            <p:cNvPicPr>
              <a:picLocks noChangeAspect="1" noChangeArrowheads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376" r="11806"/>
            <a:stretch/>
          </p:blipFill>
          <p:spPr bwMode="auto">
            <a:xfrm>
              <a:off x="940589" y="3668423"/>
              <a:ext cx="428625" cy="648000"/>
            </a:xfrm>
            <a:prstGeom prst="rect">
              <a:avLst/>
            </a:prstGeom>
            <a:noFill/>
            <a:ln w="63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5" name="右矢印 4"/>
            <p:cNvSpPr/>
            <p:nvPr/>
          </p:nvSpPr>
          <p:spPr>
            <a:xfrm>
              <a:off x="3235036" y="4454236"/>
              <a:ext cx="1309254" cy="81741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grpSp>
          <p:nvGrpSpPr>
            <p:cNvPr id="9" name="グループ化 8"/>
            <p:cNvGrpSpPr/>
            <p:nvPr/>
          </p:nvGrpSpPr>
          <p:grpSpPr>
            <a:xfrm>
              <a:off x="5327309" y="4196891"/>
              <a:ext cx="1412065" cy="648000"/>
              <a:chOff x="5375800" y="4633309"/>
              <a:chExt cx="1412065" cy="648000"/>
            </a:xfrm>
          </p:grpSpPr>
          <p:pic>
            <p:nvPicPr>
              <p:cNvPr id="18" name="Picture 2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1" r="11172"/>
              <a:stretch/>
            </p:blipFill>
            <p:spPr bwMode="auto">
              <a:xfrm>
                <a:off x="5873265" y="4633309"/>
                <a:ext cx="425451" cy="648000"/>
              </a:xfrm>
              <a:prstGeom prst="rect">
                <a:avLst/>
              </a:prstGeom>
              <a:noFill/>
              <a:ln w="63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</p:pic>
          <p:pic>
            <p:nvPicPr>
              <p:cNvPr id="19" name="Picture 7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380255" y="4633309"/>
                <a:ext cx="407610" cy="648000"/>
              </a:xfrm>
              <a:prstGeom prst="rect">
                <a:avLst/>
              </a:prstGeom>
              <a:noFill/>
              <a:ln w="63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</p:pic>
          <p:pic>
            <p:nvPicPr>
              <p:cNvPr id="20" name="Picture 11"/>
              <p:cNvPicPr>
                <a:picLocks noChangeAspect="1" noChangeArrowheads="1"/>
              </p:cNvPicPr>
              <p:nvPr/>
            </p:nvPicPr>
            <p:blipFill rotWithShape="1"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648" r="5293"/>
              <a:stretch/>
            </p:blipFill>
            <p:spPr bwMode="auto">
              <a:xfrm>
                <a:off x="5375800" y="4633309"/>
                <a:ext cx="415925" cy="648000"/>
              </a:xfrm>
              <a:prstGeom prst="rect">
                <a:avLst/>
              </a:prstGeom>
              <a:noFill/>
              <a:ln w="63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</p:pic>
        </p:grpSp>
        <p:grpSp>
          <p:nvGrpSpPr>
            <p:cNvPr id="10" name="グループ化 9"/>
            <p:cNvGrpSpPr/>
            <p:nvPr/>
          </p:nvGrpSpPr>
          <p:grpSpPr>
            <a:xfrm>
              <a:off x="5330534" y="5146428"/>
              <a:ext cx="1409701" cy="648000"/>
              <a:chOff x="5379025" y="5026933"/>
              <a:chExt cx="1409701" cy="648000"/>
            </a:xfrm>
          </p:grpSpPr>
          <p:pic>
            <p:nvPicPr>
              <p:cNvPr id="21" name="Picture 3"/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704" r="9800"/>
              <a:stretch/>
            </p:blipFill>
            <p:spPr bwMode="auto">
              <a:xfrm>
                <a:off x="6369626" y="5026933"/>
                <a:ext cx="419100" cy="648000"/>
              </a:xfrm>
              <a:prstGeom prst="rect">
                <a:avLst/>
              </a:prstGeom>
              <a:noFill/>
              <a:ln w="63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</p:pic>
          <p:pic>
            <p:nvPicPr>
              <p:cNvPr id="22" name="Picture 8"/>
              <p:cNvPicPr>
                <a:picLocks noChangeAspect="1" noChangeArrowheads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564" r="8992"/>
              <a:stretch/>
            </p:blipFill>
            <p:spPr bwMode="auto">
              <a:xfrm>
                <a:off x="5879088" y="5026933"/>
                <a:ext cx="419100" cy="648000"/>
              </a:xfrm>
              <a:prstGeom prst="rect">
                <a:avLst/>
              </a:prstGeom>
              <a:noFill/>
              <a:ln w="63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</p:pic>
          <p:pic>
            <p:nvPicPr>
              <p:cNvPr id="23" name="Picture 13"/>
              <p:cNvPicPr>
                <a:picLocks noChangeAspect="1" noChangeArrowheads="1"/>
              </p:cNvPicPr>
              <p:nvPr/>
            </p:nvPicPr>
            <p:blipFill rotWithShape="1"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376" r="11806"/>
              <a:stretch/>
            </p:blipFill>
            <p:spPr bwMode="auto">
              <a:xfrm>
                <a:off x="5379025" y="5026933"/>
                <a:ext cx="428625" cy="648000"/>
              </a:xfrm>
              <a:prstGeom prst="rect">
                <a:avLst/>
              </a:prstGeom>
              <a:noFill/>
              <a:ln w="63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</p:pic>
        </p:grpSp>
        <p:grpSp>
          <p:nvGrpSpPr>
            <p:cNvPr id="8" name="グループ化 7"/>
            <p:cNvGrpSpPr/>
            <p:nvPr/>
          </p:nvGrpSpPr>
          <p:grpSpPr>
            <a:xfrm>
              <a:off x="7472049" y="4198623"/>
              <a:ext cx="1419227" cy="648000"/>
              <a:chOff x="7437413" y="4635041"/>
              <a:chExt cx="1419227" cy="648000"/>
            </a:xfrm>
          </p:grpSpPr>
          <p:pic>
            <p:nvPicPr>
              <p:cNvPr id="25" name="Picture 4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" r="8917"/>
              <a:stretch/>
            </p:blipFill>
            <p:spPr bwMode="auto">
              <a:xfrm>
                <a:off x="7437413" y="4635041"/>
                <a:ext cx="421577" cy="648000"/>
              </a:xfrm>
              <a:prstGeom prst="rect">
                <a:avLst/>
              </a:prstGeom>
              <a:noFill/>
              <a:ln w="63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</p:pic>
          <p:pic>
            <p:nvPicPr>
              <p:cNvPr id="26" name="Picture 9"/>
              <p:cNvPicPr>
                <a:picLocks noChangeAspect="1" noChangeArrowheads="1"/>
              </p:cNvPicPr>
              <p:nvPr/>
            </p:nvPicPr>
            <p:blipFill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318" r="8680"/>
              <a:stretch/>
            </p:blipFill>
            <p:spPr bwMode="auto">
              <a:xfrm>
                <a:off x="7933952" y="4635041"/>
                <a:ext cx="419101" cy="648000"/>
              </a:xfrm>
              <a:prstGeom prst="rect">
                <a:avLst/>
              </a:prstGeom>
              <a:noFill/>
              <a:ln w="63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</p:pic>
          <p:pic>
            <p:nvPicPr>
              <p:cNvPr id="27" name="Picture 12"/>
              <p:cNvPicPr>
                <a:picLocks noChangeAspect="1" noChangeArrowheads="1"/>
              </p:cNvPicPr>
              <p:nvPr/>
            </p:nvPicPr>
            <p:blipFill rotWithShape="1"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749"/>
              <a:stretch/>
            </p:blipFill>
            <p:spPr bwMode="auto">
              <a:xfrm>
                <a:off x="8440230" y="4635041"/>
                <a:ext cx="416410" cy="648000"/>
              </a:xfrm>
              <a:prstGeom prst="rect">
                <a:avLst/>
              </a:prstGeom>
              <a:noFill/>
              <a:ln w="63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</p:pic>
        </p:grpSp>
        <p:grpSp>
          <p:nvGrpSpPr>
            <p:cNvPr id="7" name="グループ化 6"/>
            <p:cNvGrpSpPr/>
            <p:nvPr/>
          </p:nvGrpSpPr>
          <p:grpSpPr>
            <a:xfrm>
              <a:off x="7472049" y="5146428"/>
              <a:ext cx="1419227" cy="648000"/>
              <a:chOff x="7437413" y="4987101"/>
              <a:chExt cx="1419227" cy="648000"/>
            </a:xfrm>
          </p:grpSpPr>
          <p:pic>
            <p:nvPicPr>
              <p:cNvPr id="28" name="Picture 5"/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127"/>
              <a:stretch/>
            </p:blipFill>
            <p:spPr bwMode="auto">
              <a:xfrm>
                <a:off x="7932714" y="4987101"/>
                <a:ext cx="423863" cy="648000"/>
              </a:xfrm>
              <a:prstGeom prst="rect">
                <a:avLst/>
              </a:prstGeom>
              <a:noFill/>
              <a:ln w="63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</p:pic>
          <p:pic>
            <p:nvPicPr>
              <p:cNvPr id="29" name="Picture 6"/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725" r="5039"/>
              <a:stretch/>
            </p:blipFill>
            <p:spPr bwMode="auto">
              <a:xfrm>
                <a:off x="7437413" y="4987101"/>
                <a:ext cx="423863" cy="648000"/>
              </a:xfrm>
              <a:prstGeom prst="rect">
                <a:avLst/>
              </a:prstGeom>
              <a:noFill/>
              <a:ln w="63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</p:pic>
          <p:pic>
            <p:nvPicPr>
              <p:cNvPr id="30" name="Picture 10"/>
              <p:cNvPicPr>
                <a:picLocks noChangeAspect="1" noChangeArrowheads="1"/>
              </p:cNvPicPr>
              <p:nvPr/>
            </p:nvPicPr>
            <p:blipFill rotWithShape="1"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044" r="8064"/>
              <a:stretch/>
            </p:blipFill>
            <p:spPr bwMode="auto">
              <a:xfrm>
                <a:off x="8428014" y="4987101"/>
                <a:ext cx="428626" cy="648000"/>
              </a:xfrm>
              <a:prstGeom prst="rect">
                <a:avLst/>
              </a:prstGeom>
              <a:noFill/>
              <a:ln w="63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</p:pic>
        </p:grpSp>
        <p:sp>
          <p:nvSpPr>
            <p:cNvPr id="11" name="テキスト ボックス 10"/>
            <p:cNvSpPr txBox="1"/>
            <p:nvPr/>
          </p:nvSpPr>
          <p:spPr>
            <a:xfrm>
              <a:off x="4876800" y="4227919"/>
              <a:ext cx="36740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800" b="1" dirty="0"/>
                <a:t>1</a:t>
              </a:r>
              <a:endParaRPr lang="ja-JP" altLang="en-US" b="1" dirty="0"/>
            </a:p>
          </p:txBody>
        </p:sp>
        <p:sp>
          <p:nvSpPr>
            <p:cNvPr id="36" name="テキスト ボックス 35"/>
            <p:cNvSpPr txBox="1"/>
            <p:nvPr/>
          </p:nvSpPr>
          <p:spPr>
            <a:xfrm>
              <a:off x="4876800" y="5203433"/>
              <a:ext cx="36740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800" b="1" dirty="0"/>
                <a:t>2</a:t>
              </a:r>
              <a:endParaRPr lang="ja-JP" altLang="en-US" b="1" dirty="0"/>
            </a:p>
          </p:txBody>
        </p:sp>
        <p:sp>
          <p:nvSpPr>
            <p:cNvPr id="37" name="テキスト ボックス 36"/>
            <p:cNvSpPr txBox="1"/>
            <p:nvPr/>
          </p:nvSpPr>
          <p:spPr>
            <a:xfrm>
              <a:off x="7114309" y="5203433"/>
              <a:ext cx="36740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800" b="1" dirty="0"/>
                <a:t>4</a:t>
              </a:r>
              <a:endParaRPr lang="ja-JP" altLang="en-US" b="1" dirty="0"/>
            </a:p>
          </p:txBody>
        </p:sp>
        <p:sp>
          <p:nvSpPr>
            <p:cNvPr id="38" name="テキスト ボックス 37"/>
            <p:cNvSpPr txBox="1"/>
            <p:nvPr/>
          </p:nvSpPr>
          <p:spPr>
            <a:xfrm>
              <a:off x="7114309" y="4248700"/>
              <a:ext cx="36740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800" b="1" dirty="0"/>
                <a:t>3</a:t>
              </a:r>
              <a:endParaRPr lang="ja-JP" altLang="en-US" b="1" dirty="0"/>
            </a:p>
          </p:txBody>
        </p:sp>
      </p:grp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79692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30892" y="424543"/>
            <a:ext cx="11011808" cy="726621"/>
          </a:xfrm>
        </p:spPr>
        <p:txBody>
          <a:bodyPr>
            <a:normAutofit fontScale="90000"/>
          </a:bodyPr>
          <a:lstStyle/>
          <a:p>
            <a:pPr algn="l"/>
            <a:r>
              <a:rPr lang="ja-JP" altLang="en-US" dirty="0" smtClean="0"/>
              <a:t>決定木 </a:t>
            </a:r>
            <a:r>
              <a:rPr lang="en-US" altLang="ja-JP" dirty="0" smtClean="0"/>
              <a:t>(classification tree / decision tree)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/>
              <p:cNvSpPr>
                <a:spLocks noGrp="1"/>
              </p:cNvSpPr>
              <p:nvPr>
                <p:ph idx="1"/>
              </p:nvPr>
            </p:nvSpPr>
            <p:spPr>
              <a:xfrm>
                <a:off x="414786" y="1569052"/>
                <a:ext cx="7014714" cy="4888898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10000"/>
                  </a:lnSpc>
                  <a:spcBef>
                    <a:spcPts val="600"/>
                  </a:spcBef>
                  <a:buNone/>
                </a:pPr>
                <a:r>
                  <a:rPr kumimoji="1" lang="ja-JP" altLang="en-US" sz="2400" b="1" dirty="0" smtClean="0"/>
                  <a:t>二分木でクラス分類を</a:t>
                </a:r>
                <a:r>
                  <a:rPr lang="ja-JP" altLang="en-US" sz="2400" b="1" dirty="0" smtClean="0"/>
                  <a:t>表現</a:t>
                </a:r>
                <a:endParaRPr lang="en-US" altLang="ja-JP" sz="2400" b="1" dirty="0" smtClean="0"/>
              </a:p>
              <a:p>
                <a:pPr marL="0" indent="0">
                  <a:lnSpc>
                    <a:spcPct val="110000"/>
                  </a:lnSpc>
                  <a:spcBef>
                    <a:spcPts val="600"/>
                  </a:spcBef>
                  <a:buNone/>
                </a:pPr>
                <a:r>
                  <a:rPr kumimoji="1" lang="en-US" altLang="ja-JP" sz="2400" b="1" dirty="0" smtClean="0"/>
                  <a:t>Node</a:t>
                </a:r>
                <a:r>
                  <a:rPr lang="en-US" altLang="ja-JP" sz="2400" dirty="0"/>
                  <a:t>	</a:t>
                </a:r>
                <a:r>
                  <a:rPr kumimoji="1" lang="en-US" altLang="ja-JP" sz="2400" dirty="0" smtClean="0"/>
                  <a:t>: </a:t>
                </a:r>
                <a:r>
                  <a:rPr kumimoji="1" lang="ja-JP" altLang="en-US" sz="2400" dirty="0" smtClean="0"/>
                  <a:t>特徴ベクトルに基づいた分割規則</a:t>
                </a:r>
                <a:r>
                  <a:rPr kumimoji="1" lang="en-US" altLang="ja-JP" sz="2400" dirty="0" smtClean="0"/>
                  <a:t>	   	  </a:t>
                </a:r>
                <a:r>
                  <a:rPr kumimoji="1" lang="ja-JP" altLang="en-US" sz="2400" dirty="0" smtClean="0"/>
                  <a:t>が定義される</a:t>
                </a:r>
                <a:endParaRPr kumimoji="1" lang="en-US" altLang="ja-JP" sz="2400" dirty="0" smtClean="0"/>
              </a:p>
              <a:p>
                <a:pPr marL="0" indent="0">
                  <a:lnSpc>
                    <a:spcPct val="110000"/>
                  </a:lnSpc>
                  <a:spcBef>
                    <a:spcPts val="600"/>
                  </a:spcBef>
                  <a:buNone/>
                </a:pPr>
                <a:r>
                  <a:rPr lang="en-US" altLang="ja-JP" sz="2400" b="1" dirty="0" smtClean="0"/>
                  <a:t>Leaf</a:t>
                </a:r>
                <a:r>
                  <a:rPr lang="en-US" altLang="ja-JP" sz="2400" dirty="0" smtClean="0"/>
                  <a:t> 	: </a:t>
                </a:r>
                <a:r>
                  <a:rPr lang="ja-JP" altLang="en-US" sz="2400" dirty="0" smtClean="0"/>
                  <a:t>クラスに対応</a:t>
                </a:r>
                <a:endParaRPr lang="en-US" altLang="ja-JP" sz="2400" dirty="0" smtClean="0"/>
              </a:p>
              <a:p>
                <a:pPr>
                  <a:lnSpc>
                    <a:spcPct val="110000"/>
                  </a:lnSpc>
                  <a:spcBef>
                    <a:spcPts val="600"/>
                  </a:spcBef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-JP" sz="2400" b="0" i="1" smtClean="0"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r>
                  <a:rPr kumimoji="1" lang="ja-JP" altLang="en-US" sz="2400" dirty="0" smtClean="0"/>
                  <a:t>が観察される </a:t>
                </a:r>
                <a:r>
                  <a:rPr kumimoji="1" lang="en-US" altLang="ja-JP" sz="2400" dirty="0" smtClean="0">
                    <a:sym typeface="Wingdings" panose="05000000000000000000" pitchFamily="2" charset="2"/>
                  </a:rPr>
                  <a:t> </a:t>
                </a:r>
                <a:r>
                  <a:rPr kumimoji="1" lang="ja-JP" altLang="en-US" sz="2400" dirty="0" smtClean="0"/>
                  <a:t>木を辿り分類先を決定</a:t>
                </a:r>
                <a:endParaRPr lang="en-US" altLang="ja-JP" sz="2400" dirty="0" smtClean="0"/>
              </a:p>
              <a:p>
                <a:pPr marL="0" indent="0">
                  <a:lnSpc>
                    <a:spcPct val="110000"/>
                  </a:lnSpc>
                  <a:spcBef>
                    <a:spcPts val="600"/>
                  </a:spcBef>
                  <a:buNone/>
                </a:pPr>
                <a:endParaRPr lang="en-US" altLang="ja-JP" sz="2400" dirty="0"/>
              </a:p>
              <a:p>
                <a:pPr lvl="1">
                  <a:lnSpc>
                    <a:spcPct val="110000"/>
                  </a:lnSpc>
                  <a:spcBef>
                    <a:spcPts val="600"/>
                  </a:spcBef>
                </a:pPr>
                <a:r>
                  <a:rPr lang="ja-JP" altLang="en-US" dirty="0" smtClean="0"/>
                  <a:t>分類（</a:t>
                </a:r>
                <a:r>
                  <a:rPr lang="en-US" altLang="ja-JP" dirty="0" smtClean="0"/>
                  <a:t>test</a:t>
                </a:r>
                <a:r>
                  <a:rPr lang="ja-JP" altLang="en-US" dirty="0" smtClean="0"/>
                  <a:t>）が高速</a:t>
                </a:r>
                <a:endParaRPr lang="en-US" altLang="ja-JP" dirty="0" smtClean="0"/>
              </a:p>
              <a:p>
                <a:pPr lvl="1">
                  <a:lnSpc>
                    <a:spcPct val="110000"/>
                  </a:lnSpc>
                  <a:spcBef>
                    <a:spcPts val="600"/>
                  </a:spcBef>
                </a:pPr>
                <a:r>
                  <a:rPr lang="ja-JP" altLang="en-US" dirty="0" smtClean="0"/>
                  <a:t>実装が簡単</a:t>
                </a:r>
                <a:endParaRPr lang="en-US" altLang="ja-JP" dirty="0" smtClean="0"/>
              </a:p>
              <a:p>
                <a:pPr lvl="1">
                  <a:lnSpc>
                    <a:spcPct val="110000"/>
                  </a:lnSpc>
                  <a:spcBef>
                    <a:spcPts val="600"/>
                  </a:spcBef>
                </a:pPr>
                <a:r>
                  <a:rPr lang="ja-JP" altLang="en-US" dirty="0" smtClean="0"/>
                  <a:t>木が深くなると過学習</a:t>
                </a:r>
                <a:endParaRPr lang="en-US" altLang="ja-JP" dirty="0" smtClean="0"/>
              </a:p>
              <a:p>
                <a:pPr lvl="1">
                  <a:lnSpc>
                    <a:spcPct val="110000"/>
                  </a:lnSpc>
                  <a:spcBef>
                    <a:spcPts val="600"/>
                  </a:spcBef>
                </a:pPr>
                <a:r>
                  <a:rPr lang="en-US" altLang="ja-JP" dirty="0" smtClean="0"/>
                  <a:t>DNN</a:t>
                </a:r>
                <a:r>
                  <a:rPr lang="ja-JP" altLang="en-US" dirty="0" smtClean="0"/>
                  <a:t>に近い成績（要出展）</a:t>
                </a:r>
                <a:endParaRPr lang="en-US" altLang="ja-JP" dirty="0" smtClean="0"/>
              </a:p>
              <a:p>
                <a:pPr>
                  <a:lnSpc>
                    <a:spcPct val="110000"/>
                  </a:lnSpc>
                  <a:spcBef>
                    <a:spcPts val="600"/>
                  </a:spcBef>
                </a:pPr>
                <a:endParaRPr kumimoji="1" lang="ja-JP" altLang="en-US" sz="2400" dirty="0"/>
              </a:p>
            </p:txBody>
          </p:sp>
        </mc:Choice>
        <mc:Fallback xmlns="">
          <p:sp>
            <p:nvSpPr>
              <p:cNvPr id="3" name="コンテンツ プレースホルダー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14786" y="1569052"/>
                <a:ext cx="7014714" cy="4888898"/>
              </a:xfrm>
              <a:blipFill rotWithShape="0">
                <a:blip r:embed="rId2"/>
                <a:stretch>
                  <a:fillRect l="-1303" t="-24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0" name="グループ化 149"/>
          <p:cNvGrpSpPr/>
          <p:nvPr/>
        </p:nvGrpSpPr>
        <p:grpSpPr>
          <a:xfrm>
            <a:off x="7168109" y="4117145"/>
            <a:ext cx="4146124" cy="2580047"/>
            <a:chOff x="7844384" y="2710605"/>
            <a:chExt cx="4146124" cy="2580047"/>
          </a:xfrm>
        </p:grpSpPr>
        <p:cxnSp>
          <p:nvCxnSpPr>
            <p:cNvPr id="4" name="直線矢印コネクタ 3"/>
            <p:cNvCxnSpPr/>
            <p:nvPr/>
          </p:nvCxnSpPr>
          <p:spPr>
            <a:xfrm>
              <a:off x="8361406" y="5081814"/>
              <a:ext cx="316230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線矢印コネクタ 4"/>
            <p:cNvCxnSpPr/>
            <p:nvPr/>
          </p:nvCxnSpPr>
          <p:spPr>
            <a:xfrm flipV="1">
              <a:off x="8361406" y="2786289"/>
              <a:ext cx="0" cy="229552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円/楕円 5"/>
            <p:cNvSpPr/>
            <p:nvPr/>
          </p:nvSpPr>
          <p:spPr>
            <a:xfrm>
              <a:off x="9307556" y="3916589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7" name="円/楕円 6"/>
            <p:cNvSpPr/>
            <p:nvPr/>
          </p:nvSpPr>
          <p:spPr>
            <a:xfrm>
              <a:off x="8631281" y="4554764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8" name="円/楕円 7"/>
            <p:cNvSpPr/>
            <p:nvPr/>
          </p:nvSpPr>
          <p:spPr>
            <a:xfrm>
              <a:off x="8761456" y="4707164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9" name="円/楕円 8"/>
            <p:cNvSpPr/>
            <p:nvPr/>
          </p:nvSpPr>
          <p:spPr>
            <a:xfrm>
              <a:off x="8901155" y="4481739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0" name="円/楕円 9"/>
            <p:cNvSpPr/>
            <p:nvPr/>
          </p:nvSpPr>
          <p:spPr>
            <a:xfrm>
              <a:off x="8991641" y="4670651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1" name="円/楕円 10"/>
            <p:cNvSpPr/>
            <p:nvPr/>
          </p:nvSpPr>
          <p:spPr>
            <a:xfrm>
              <a:off x="9353590" y="4370614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2" name="円/楕円 11"/>
            <p:cNvSpPr/>
            <p:nvPr/>
          </p:nvSpPr>
          <p:spPr>
            <a:xfrm>
              <a:off x="9090065" y="4100739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3" name="円/楕円 12"/>
            <p:cNvSpPr/>
            <p:nvPr/>
          </p:nvSpPr>
          <p:spPr>
            <a:xfrm>
              <a:off x="9129748" y="4315051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4" name="円/楕円 13"/>
            <p:cNvSpPr/>
            <p:nvPr/>
          </p:nvSpPr>
          <p:spPr>
            <a:xfrm>
              <a:off x="9390102" y="4156301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5" name="円/楕円 14"/>
            <p:cNvSpPr/>
            <p:nvPr/>
          </p:nvSpPr>
          <p:spPr>
            <a:xfrm>
              <a:off x="9017040" y="3764189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6" name="円/楕円 15"/>
            <p:cNvSpPr/>
            <p:nvPr/>
          </p:nvSpPr>
          <p:spPr>
            <a:xfrm>
              <a:off x="8622544" y="3859439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7" name="円/楕円 16"/>
            <p:cNvSpPr/>
            <p:nvPr/>
          </p:nvSpPr>
          <p:spPr>
            <a:xfrm>
              <a:off x="8724943" y="4100739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8" name="円/楕円 17"/>
            <p:cNvSpPr/>
            <p:nvPr/>
          </p:nvSpPr>
          <p:spPr>
            <a:xfrm>
              <a:off x="8810666" y="3930876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9" name="円/楕円 18"/>
            <p:cNvSpPr/>
            <p:nvPr/>
          </p:nvSpPr>
          <p:spPr>
            <a:xfrm>
              <a:off x="9277387" y="3293494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20" name="円/楕円 19"/>
            <p:cNvSpPr/>
            <p:nvPr/>
          </p:nvSpPr>
          <p:spPr>
            <a:xfrm>
              <a:off x="9463127" y="3508601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21" name="円/楕円 20"/>
            <p:cNvSpPr/>
            <p:nvPr/>
          </p:nvSpPr>
          <p:spPr>
            <a:xfrm>
              <a:off x="9599648" y="3774506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22" name="円/楕円 21"/>
            <p:cNvSpPr/>
            <p:nvPr/>
          </p:nvSpPr>
          <p:spPr>
            <a:xfrm>
              <a:off x="9126577" y="3564958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23" name="円/楕円 22"/>
            <p:cNvSpPr/>
            <p:nvPr/>
          </p:nvSpPr>
          <p:spPr>
            <a:xfrm>
              <a:off x="9526623" y="4149157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24" name="円/楕円 23"/>
            <p:cNvSpPr/>
            <p:nvPr/>
          </p:nvSpPr>
          <p:spPr>
            <a:xfrm>
              <a:off x="9804446" y="3912621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25" name="円/楕円 24"/>
            <p:cNvSpPr/>
            <p:nvPr/>
          </p:nvSpPr>
          <p:spPr>
            <a:xfrm>
              <a:off x="10047322" y="3348264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26" name="円/楕円 25"/>
            <p:cNvSpPr/>
            <p:nvPr/>
          </p:nvSpPr>
          <p:spPr>
            <a:xfrm>
              <a:off x="10364368" y="3268094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27" name="円/楕円 26"/>
            <p:cNvSpPr/>
            <p:nvPr/>
          </p:nvSpPr>
          <p:spPr>
            <a:xfrm>
              <a:off x="10465977" y="3497487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28" name="円/楕円 27"/>
            <p:cNvSpPr/>
            <p:nvPr/>
          </p:nvSpPr>
          <p:spPr>
            <a:xfrm>
              <a:off x="10545780" y="3340329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29" name="円/楕円 28"/>
            <p:cNvSpPr/>
            <p:nvPr/>
          </p:nvSpPr>
          <p:spPr>
            <a:xfrm>
              <a:off x="10862826" y="3260159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0" name="円/楕円 29"/>
            <p:cNvSpPr/>
            <p:nvPr/>
          </p:nvSpPr>
          <p:spPr>
            <a:xfrm>
              <a:off x="10964435" y="3489552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1" name="円/楕円 30"/>
            <p:cNvSpPr/>
            <p:nvPr/>
          </p:nvSpPr>
          <p:spPr>
            <a:xfrm>
              <a:off x="10308468" y="3578453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2" name="円/楕円 31"/>
            <p:cNvSpPr/>
            <p:nvPr/>
          </p:nvSpPr>
          <p:spPr>
            <a:xfrm>
              <a:off x="10625514" y="3498283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3" name="円/楕円 32"/>
            <p:cNvSpPr/>
            <p:nvPr/>
          </p:nvSpPr>
          <p:spPr>
            <a:xfrm>
              <a:off x="10727123" y="3727676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4" name="円/楕円 33"/>
            <p:cNvSpPr/>
            <p:nvPr/>
          </p:nvSpPr>
          <p:spPr>
            <a:xfrm>
              <a:off x="10666776" y="3597500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5" name="円/楕円 34"/>
            <p:cNvSpPr/>
            <p:nvPr/>
          </p:nvSpPr>
          <p:spPr>
            <a:xfrm>
              <a:off x="10746579" y="3440342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6" name="円/楕円 35"/>
            <p:cNvSpPr/>
            <p:nvPr/>
          </p:nvSpPr>
          <p:spPr>
            <a:xfrm>
              <a:off x="10826313" y="3598296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7" name="円/楕円 36"/>
            <p:cNvSpPr/>
            <p:nvPr/>
          </p:nvSpPr>
          <p:spPr>
            <a:xfrm>
              <a:off x="10981475" y="3335163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8" name="円/楕円 37"/>
            <p:cNvSpPr/>
            <p:nvPr/>
          </p:nvSpPr>
          <p:spPr>
            <a:xfrm>
              <a:off x="11061278" y="3178005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9" name="円/楕円 38"/>
            <p:cNvSpPr/>
            <p:nvPr/>
          </p:nvSpPr>
          <p:spPr>
            <a:xfrm>
              <a:off x="11141012" y="3335959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0" name="円/楕円 39"/>
            <p:cNvSpPr/>
            <p:nvPr/>
          </p:nvSpPr>
          <p:spPr>
            <a:xfrm>
              <a:off x="10673485" y="3078784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1" name="円/楕円 40"/>
            <p:cNvSpPr/>
            <p:nvPr/>
          </p:nvSpPr>
          <p:spPr>
            <a:xfrm>
              <a:off x="10753288" y="2921626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2" name="円/楕円 41"/>
            <p:cNvSpPr/>
            <p:nvPr/>
          </p:nvSpPr>
          <p:spPr>
            <a:xfrm>
              <a:off x="10833022" y="3079580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3" name="円/楕円 42"/>
            <p:cNvSpPr/>
            <p:nvPr/>
          </p:nvSpPr>
          <p:spPr>
            <a:xfrm>
              <a:off x="10057435" y="4223175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4" name="円/楕円 43"/>
            <p:cNvSpPr/>
            <p:nvPr/>
          </p:nvSpPr>
          <p:spPr>
            <a:xfrm>
              <a:off x="10233415" y="4034061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5" name="円/楕円 44"/>
            <p:cNvSpPr/>
            <p:nvPr/>
          </p:nvSpPr>
          <p:spPr>
            <a:xfrm>
              <a:off x="10313218" y="3876903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6" name="円/楕円 45"/>
            <p:cNvSpPr/>
            <p:nvPr/>
          </p:nvSpPr>
          <p:spPr>
            <a:xfrm>
              <a:off x="10392952" y="4034857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7" name="円/楕円 46"/>
            <p:cNvSpPr/>
            <p:nvPr/>
          </p:nvSpPr>
          <p:spPr>
            <a:xfrm>
              <a:off x="10431569" y="4596039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8" name="円/楕円 47"/>
            <p:cNvSpPr/>
            <p:nvPr/>
          </p:nvSpPr>
          <p:spPr>
            <a:xfrm>
              <a:off x="10468081" y="4381726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9" name="円/楕円 48"/>
            <p:cNvSpPr/>
            <p:nvPr/>
          </p:nvSpPr>
          <p:spPr>
            <a:xfrm>
              <a:off x="10604602" y="4374582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50" name="円/楕円 49"/>
            <p:cNvSpPr/>
            <p:nvPr/>
          </p:nvSpPr>
          <p:spPr>
            <a:xfrm>
              <a:off x="10801247" y="4403158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51" name="円/楕円 50"/>
            <p:cNvSpPr/>
            <p:nvPr/>
          </p:nvSpPr>
          <p:spPr>
            <a:xfrm>
              <a:off x="10723294" y="4170390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52" name="円/楕円 51"/>
            <p:cNvSpPr/>
            <p:nvPr/>
          </p:nvSpPr>
          <p:spPr>
            <a:xfrm>
              <a:off x="10859815" y="4163246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53" name="円/楕円 52"/>
            <p:cNvSpPr/>
            <p:nvPr/>
          </p:nvSpPr>
          <p:spPr>
            <a:xfrm>
              <a:off x="10847406" y="3998644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54" name="円/楕円 53"/>
            <p:cNvSpPr/>
            <p:nvPr/>
          </p:nvSpPr>
          <p:spPr>
            <a:xfrm>
              <a:off x="10978745" y="3762204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55" name="円/楕円 54"/>
            <p:cNvSpPr/>
            <p:nvPr/>
          </p:nvSpPr>
          <p:spPr>
            <a:xfrm>
              <a:off x="11115266" y="3755060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56" name="円/楕円 55"/>
            <p:cNvSpPr/>
            <p:nvPr/>
          </p:nvSpPr>
          <p:spPr>
            <a:xfrm>
              <a:off x="11025249" y="4425980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57" name="円/楕円 56"/>
            <p:cNvSpPr/>
            <p:nvPr/>
          </p:nvSpPr>
          <p:spPr>
            <a:xfrm>
              <a:off x="11161770" y="4418836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58" name="円/楕円 57"/>
            <p:cNvSpPr/>
            <p:nvPr/>
          </p:nvSpPr>
          <p:spPr>
            <a:xfrm>
              <a:off x="11015258" y="4195197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59" name="円/楕円 58"/>
            <p:cNvSpPr/>
            <p:nvPr/>
          </p:nvSpPr>
          <p:spPr>
            <a:xfrm>
              <a:off x="11051770" y="3980884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60" name="円/楕円 59"/>
            <p:cNvSpPr/>
            <p:nvPr/>
          </p:nvSpPr>
          <p:spPr>
            <a:xfrm>
              <a:off x="11302756" y="3992195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61" name="円/楕円 60"/>
            <p:cNvSpPr/>
            <p:nvPr/>
          </p:nvSpPr>
          <p:spPr>
            <a:xfrm>
              <a:off x="10662026" y="4646244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62" name="円/楕円 61"/>
            <p:cNvSpPr/>
            <p:nvPr/>
          </p:nvSpPr>
          <p:spPr>
            <a:xfrm>
              <a:off x="10798547" y="4639100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63" name="円/楕円 62"/>
            <p:cNvSpPr/>
            <p:nvPr/>
          </p:nvSpPr>
          <p:spPr>
            <a:xfrm>
              <a:off x="10995192" y="4667676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64" name="円/楕円 63"/>
            <p:cNvSpPr/>
            <p:nvPr/>
          </p:nvSpPr>
          <p:spPr>
            <a:xfrm>
              <a:off x="9608503" y="4634138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65" name="円/楕円 64"/>
            <p:cNvSpPr/>
            <p:nvPr/>
          </p:nvSpPr>
          <p:spPr>
            <a:xfrm>
              <a:off x="9645015" y="4419825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正方形/長方形 73"/>
                <p:cNvSpPr/>
                <p:nvPr/>
              </p:nvSpPr>
              <p:spPr>
                <a:xfrm>
                  <a:off x="11481073" y="4890542"/>
                  <a:ext cx="509435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ja-JP" altLang="en-US" sz="2000" dirty="0"/>
                </a:p>
              </p:txBody>
            </p:sp>
          </mc:Choice>
          <mc:Fallback xmlns="">
            <p:sp>
              <p:nvSpPr>
                <p:cNvPr id="74" name="正方形/長方形 7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81073" y="4890542"/>
                  <a:ext cx="509435" cy="400110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正方形/長方形 74"/>
                <p:cNvSpPr/>
                <p:nvPr/>
              </p:nvSpPr>
              <p:spPr>
                <a:xfrm>
                  <a:off x="7844384" y="2710605"/>
                  <a:ext cx="515398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ja-JP" altLang="en-US" sz="2000" dirty="0"/>
                </a:p>
              </p:txBody>
            </p:sp>
          </mc:Choice>
          <mc:Fallback xmlns="">
            <p:sp>
              <p:nvSpPr>
                <p:cNvPr id="75" name="正方形/長方形 7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44384" y="2710605"/>
                  <a:ext cx="515398" cy="400110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1" name="円/楕円 150"/>
              <p:cNvSpPr/>
              <p:nvPr/>
            </p:nvSpPr>
            <p:spPr>
              <a:xfrm>
                <a:off x="8923394" y="922276"/>
                <a:ext cx="1231447" cy="646776"/>
              </a:xfrm>
              <a:prstGeom prst="ellips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ja-JP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altLang="ja-JP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1" lang="en-US" altLang="ja-JP" sz="2400" dirty="0" smtClean="0">
                    <a:solidFill>
                      <a:schemeClr val="tx1"/>
                    </a:solidFill>
                  </a:rPr>
                  <a:t>&gt;0.6</a:t>
                </a:r>
                <a:endParaRPr kumimoji="1" lang="ja-JP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1" name="円/楕円 15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3394" y="922276"/>
                <a:ext cx="1231447" cy="646776"/>
              </a:xfrm>
              <a:prstGeom prst="ellipse">
                <a:avLst/>
              </a:prstGeom>
              <a:blipFill rotWithShape="0">
                <a:blip r:embed="rId5"/>
                <a:stretch>
                  <a:fillRect b="-648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円/楕円 151"/>
              <p:cNvSpPr/>
              <p:nvPr/>
            </p:nvSpPr>
            <p:spPr>
              <a:xfrm>
                <a:off x="8005500" y="2084416"/>
                <a:ext cx="1231447" cy="646776"/>
              </a:xfrm>
              <a:prstGeom prst="ellips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ja-JP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altLang="ja-JP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1" lang="en-US" altLang="ja-JP" sz="2400" dirty="0" smtClean="0">
                    <a:solidFill>
                      <a:schemeClr val="tx1"/>
                    </a:solidFill>
                  </a:rPr>
                  <a:t>&gt;0.5</a:t>
                </a:r>
                <a:endParaRPr kumimoji="1" lang="ja-JP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2" name="円/楕円 15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5500" y="2084416"/>
                <a:ext cx="1231447" cy="646776"/>
              </a:xfrm>
              <a:prstGeom prst="ellipse">
                <a:avLst/>
              </a:prstGeom>
              <a:blipFill rotWithShape="0">
                <a:blip r:embed="rId6"/>
                <a:stretch>
                  <a:fillRect b="-555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円/楕円 153"/>
              <p:cNvSpPr/>
              <p:nvPr/>
            </p:nvSpPr>
            <p:spPr>
              <a:xfrm>
                <a:off x="9841288" y="2084416"/>
                <a:ext cx="1231447" cy="646776"/>
              </a:xfrm>
              <a:prstGeom prst="ellips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ja-JP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altLang="ja-JP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1" lang="en-US" altLang="ja-JP" sz="2400" dirty="0" smtClean="0">
                    <a:solidFill>
                      <a:schemeClr val="tx1"/>
                    </a:solidFill>
                  </a:rPr>
                  <a:t>&gt;0.7</a:t>
                </a:r>
                <a:endParaRPr kumimoji="1" lang="ja-JP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4" name="円/楕円 15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41288" y="2084416"/>
                <a:ext cx="1231447" cy="646776"/>
              </a:xfrm>
              <a:prstGeom prst="ellipse">
                <a:avLst/>
              </a:prstGeom>
              <a:blipFill rotWithShape="0">
                <a:blip r:embed="rId7"/>
                <a:stretch>
                  <a:fillRect b="-555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6" name="直線コネクタ 155"/>
          <p:cNvCxnSpPr/>
          <p:nvPr/>
        </p:nvCxnSpPr>
        <p:spPr>
          <a:xfrm flipV="1">
            <a:off x="9348198" y="4181475"/>
            <a:ext cx="0" cy="2276475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直線コネクタ 156"/>
          <p:cNvCxnSpPr/>
          <p:nvPr/>
        </p:nvCxnSpPr>
        <p:spPr>
          <a:xfrm flipH="1" flipV="1">
            <a:off x="7756100" y="5467205"/>
            <a:ext cx="1545592" cy="1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直線コネクタ 158"/>
          <p:cNvCxnSpPr/>
          <p:nvPr/>
        </p:nvCxnSpPr>
        <p:spPr>
          <a:xfrm flipH="1">
            <a:off x="9370533" y="5160553"/>
            <a:ext cx="1348023" cy="1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直線コネクタ 161"/>
          <p:cNvCxnSpPr>
            <a:stCxn id="151" idx="3"/>
            <a:endCxn id="152" idx="0"/>
          </p:cNvCxnSpPr>
          <p:nvPr/>
        </p:nvCxnSpPr>
        <p:spPr>
          <a:xfrm flipH="1">
            <a:off x="8621224" y="1474334"/>
            <a:ext cx="482511" cy="610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直線コネクタ 162"/>
          <p:cNvCxnSpPr>
            <a:stCxn id="151" idx="5"/>
            <a:endCxn id="154" idx="0"/>
          </p:cNvCxnSpPr>
          <p:nvPr/>
        </p:nvCxnSpPr>
        <p:spPr>
          <a:xfrm>
            <a:off x="9974500" y="1474334"/>
            <a:ext cx="482512" cy="610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直線コネクタ 167"/>
          <p:cNvCxnSpPr>
            <a:stCxn id="152" idx="3"/>
          </p:cNvCxnSpPr>
          <p:nvPr/>
        </p:nvCxnSpPr>
        <p:spPr>
          <a:xfrm flipH="1">
            <a:off x="8121693" y="2636474"/>
            <a:ext cx="64148" cy="5487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テキスト ボックス 168"/>
          <p:cNvSpPr txBox="1"/>
          <p:nvPr/>
        </p:nvSpPr>
        <p:spPr>
          <a:xfrm>
            <a:off x="8340765" y="1549627"/>
            <a:ext cx="579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true</a:t>
            </a:r>
            <a:endParaRPr kumimoji="1" lang="ja-JP" altLang="en-US" dirty="0"/>
          </a:p>
        </p:txBody>
      </p:sp>
      <p:sp>
        <p:nvSpPr>
          <p:cNvPr id="170" name="テキスト ボックス 169"/>
          <p:cNvSpPr txBox="1"/>
          <p:nvPr/>
        </p:nvSpPr>
        <p:spPr>
          <a:xfrm>
            <a:off x="10142162" y="1549627"/>
            <a:ext cx="619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false</a:t>
            </a:r>
            <a:endParaRPr kumimoji="1" lang="ja-JP" altLang="en-US" dirty="0"/>
          </a:p>
        </p:txBody>
      </p:sp>
      <p:sp>
        <p:nvSpPr>
          <p:cNvPr id="173" name="円/楕円 172"/>
          <p:cNvSpPr/>
          <p:nvPr/>
        </p:nvSpPr>
        <p:spPr>
          <a:xfrm>
            <a:off x="7772668" y="3178685"/>
            <a:ext cx="714148" cy="47989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kumimoji="1" lang="en-US" altLang="ja-JP" sz="2400" b="1" dirty="0" smtClean="0">
                <a:solidFill>
                  <a:schemeClr val="tx1"/>
                </a:solidFill>
              </a:rPr>
              <a:t>Y=1</a:t>
            </a:r>
            <a:endParaRPr kumimoji="1" lang="ja-JP" altLang="en-US" sz="2400" b="1" dirty="0">
              <a:solidFill>
                <a:schemeClr val="tx1"/>
              </a:solidFill>
            </a:endParaRPr>
          </a:p>
        </p:txBody>
      </p:sp>
      <p:sp>
        <p:nvSpPr>
          <p:cNvPr id="174" name="円/楕円 173"/>
          <p:cNvSpPr/>
          <p:nvPr/>
        </p:nvSpPr>
        <p:spPr>
          <a:xfrm>
            <a:off x="8755631" y="3185392"/>
            <a:ext cx="714148" cy="479892"/>
          </a:xfrm>
          <a:prstGeom prst="ellipse">
            <a:avLst/>
          </a:prstGeom>
          <a:solidFill>
            <a:srgbClr val="C198E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kumimoji="1" lang="en-US" altLang="ja-JP" sz="2400" b="1" dirty="0" smtClean="0">
                <a:solidFill>
                  <a:schemeClr val="tx1"/>
                </a:solidFill>
              </a:rPr>
              <a:t>Y=4</a:t>
            </a:r>
            <a:endParaRPr kumimoji="1" lang="ja-JP" altLang="en-US" sz="2400" b="1" dirty="0">
              <a:solidFill>
                <a:schemeClr val="tx1"/>
              </a:solidFill>
            </a:endParaRPr>
          </a:p>
        </p:txBody>
      </p:sp>
      <p:cxnSp>
        <p:nvCxnSpPr>
          <p:cNvPr id="176" name="直線コネクタ 175"/>
          <p:cNvCxnSpPr>
            <a:stCxn id="152" idx="5"/>
            <a:endCxn id="174" idx="0"/>
          </p:cNvCxnSpPr>
          <p:nvPr/>
        </p:nvCxnSpPr>
        <p:spPr>
          <a:xfrm>
            <a:off x="9056606" y="2636474"/>
            <a:ext cx="56099" cy="5489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テキスト ボックス 180"/>
          <p:cNvSpPr txBox="1"/>
          <p:nvPr/>
        </p:nvSpPr>
        <p:spPr>
          <a:xfrm>
            <a:off x="7633214" y="2731192"/>
            <a:ext cx="579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true</a:t>
            </a:r>
            <a:endParaRPr kumimoji="1" lang="ja-JP" altLang="en-US" dirty="0"/>
          </a:p>
        </p:txBody>
      </p:sp>
      <p:sp>
        <p:nvSpPr>
          <p:cNvPr id="182" name="テキスト ボックス 181"/>
          <p:cNvSpPr txBox="1"/>
          <p:nvPr/>
        </p:nvSpPr>
        <p:spPr>
          <a:xfrm>
            <a:off x="8540648" y="2759382"/>
            <a:ext cx="619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false</a:t>
            </a:r>
            <a:endParaRPr kumimoji="1" lang="ja-JP" altLang="en-US" dirty="0"/>
          </a:p>
        </p:txBody>
      </p:sp>
      <p:cxnSp>
        <p:nvCxnSpPr>
          <p:cNvPr id="183" name="直線コネクタ 182"/>
          <p:cNvCxnSpPr/>
          <p:nvPr/>
        </p:nvCxnSpPr>
        <p:spPr>
          <a:xfrm flipH="1">
            <a:off x="9957481" y="2636474"/>
            <a:ext cx="64148" cy="5487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円/楕円 183"/>
          <p:cNvSpPr/>
          <p:nvPr/>
        </p:nvSpPr>
        <p:spPr>
          <a:xfrm>
            <a:off x="9608456" y="3178685"/>
            <a:ext cx="714148" cy="479892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kumimoji="1" lang="en-US" altLang="ja-JP" sz="2400" b="1" dirty="0" smtClean="0">
                <a:solidFill>
                  <a:schemeClr val="tx1"/>
                </a:solidFill>
              </a:rPr>
              <a:t>Y=2</a:t>
            </a:r>
            <a:endParaRPr kumimoji="1" lang="ja-JP" altLang="en-US" sz="2400" b="1" dirty="0">
              <a:solidFill>
                <a:schemeClr val="tx1"/>
              </a:solidFill>
            </a:endParaRPr>
          </a:p>
        </p:txBody>
      </p:sp>
      <p:sp>
        <p:nvSpPr>
          <p:cNvPr id="185" name="円/楕円 184"/>
          <p:cNvSpPr/>
          <p:nvPr/>
        </p:nvSpPr>
        <p:spPr>
          <a:xfrm>
            <a:off x="10591419" y="3185392"/>
            <a:ext cx="714148" cy="479892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kumimoji="1" lang="en-US" altLang="ja-JP" sz="2400" b="1" dirty="0" smtClean="0">
                <a:solidFill>
                  <a:schemeClr val="tx1"/>
                </a:solidFill>
              </a:rPr>
              <a:t>Y=3</a:t>
            </a:r>
            <a:endParaRPr kumimoji="1" lang="ja-JP" altLang="en-US" sz="2400" b="1" dirty="0">
              <a:solidFill>
                <a:schemeClr val="tx1"/>
              </a:solidFill>
            </a:endParaRPr>
          </a:p>
        </p:txBody>
      </p:sp>
      <p:cxnSp>
        <p:nvCxnSpPr>
          <p:cNvPr id="186" name="直線コネクタ 185"/>
          <p:cNvCxnSpPr>
            <a:endCxn id="185" idx="0"/>
          </p:cNvCxnSpPr>
          <p:nvPr/>
        </p:nvCxnSpPr>
        <p:spPr>
          <a:xfrm>
            <a:off x="10892394" y="2636474"/>
            <a:ext cx="56099" cy="5489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7" name="テキスト ボックス 186"/>
          <p:cNvSpPr txBox="1"/>
          <p:nvPr/>
        </p:nvSpPr>
        <p:spPr>
          <a:xfrm>
            <a:off x="9469002" y="2731192"/>
            <a:ext cx="579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true</a:t>
            </a:r>
            <a:endParaRPr kumimoji="1" lang="ja-JP" altLang="en-US" dirty="0"/>
          </a:p>
        </p:txBody>
      </p:sp>
      <p:sp>
        <p:nvSpPr>
          <p:cNvPr id="188" name="テキスト ボックス 187"/>
          <p:cNvSpPr txBox="1"/>
          <p:nvPr/>
        </p:nvSpPr>
        <p:spPr>
          <a:xfrm>
            <a:off x="10376436" y="2759382"/>
            <a:ext cx="619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false</a:t>
            </a:r>
            <a:endParaRPr kumimoji="1" lang="ja-JP" altLang="en-US" dirty="0"/>
          </a:p>
        </p:txBody>
      </p:sp>
      <p:sp>
        <p:nvSpPr>
          <p:cNvPr id="66" name="スライド番号プレースホルダー 6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40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99213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30892" y="424543"/>
            <a:ext cx="11011808" cy="726621"/>
          </a:xfrm>
        </p:spPr>
        <p:txBody>
          <a:bodyPr>
            <a:normAutofit fontScale="90000"/>
          </a:bodyPr>
          <a:lstStyle/>
          <a:p>
            <a:pPr algn="l"/>
            <a:r>
              <a:rPr lang="ja-JP" altLang="en-US" dirty="0" smtClean="0"/>
              <a:t>決定木 </a:t>
            </a:r>
            <a:r>
              <a:rPr lang="en-US" altLang="ja-JP" dirty="0" smtClean="0"/>
              <a:t>(classification tree / decision tree)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/>
              <p:cNvSpPr>
                <a:spLocks noGrp="1"/>
              </p:cNvSpPr>
              <p:nvPr>
                <p:ph idx="1"/>
              </p:nvPr>
            </p:nvSpPr>
            <p:spPr>
              <a:xfrm>
                <a:off x="414786" y="1569052"/>
                <a:ext cx="7014714" cy="4888898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10000"/>
                  </a:lnSpc>
                  <a:spcBef>
                    <a:spcPts val="600"/>
                  </a:spcBef>
                  <a:buNone/>
                </a:pPr>
                <a:r>
                  <a:rPr kumimoji="1" lang="ja-JP" altLang="en-US" sz="2400" b="1" dirty="0" smtClean="0"/>
                  <a:t>二分木でクラス分類を</a:t>
                </a:r>
                <a:r>
                  <a:rPr lang="ja-JP" altLang="en-US" sz="2400" b="1" dirty="0" smtClean="0"/>
                  <a:t>表現</a:t>
                </a:r>
                <a:endParaRPr lang="en-US" altLang="ja-JP" sz="2400" b="1" dirty="0" smtClean="0"/>
              </a:p>
              <a:p>
                <a:pPr marL="0" indent="0">
                  <a:lnSpc>
                    <a:spcPct val="110000"/>
                  </a:lnSpc>
                  <a:spcBef>
                    <a:spcPts val="600"/>
                  </a:spcBef>
                  <a:buNone/>
                </a:pPr>
                <a:r>
                  <a:rPr kumimoji="1" lang="en-US" altLang="ja-JP" sz="2400" b="1" dirty="0" smtClean="0"/>
                  <a:t>Node</a:t>
                </a:r>
                <a:r>
                  <a:rPr lang="en-US" altLang="ja-JP" sz="2400" dirty="0"/>
                  <a:t>	</a:t>
                </a:r>
                <a:r>
                  <a:rPr kumimoji="1" lang="en-US" altLang="ja-JP" sz="2400" dirty="0" smtClean="0"/>
                  <a:t>: </a:t>
                </a:r>
                <a:r>
                  <a:rPr kumimoji="1" lang="ja-JP" altLang="en-US" sz="2400" dirty="0" smtClean="0"/>
                  <a:t>特徴ベクトルに基づいた分割規則</a:t>
                </a:r>
                <a:r>
                  <a:rPr kumimoji="1" lang="en-US" altLang="ja-JP" sz="2400" dirty="0" smtClean="0"/>
                  <a:t>	   	  </a:t>
                </a:r>
                <a:r>
                  <a:rPr kumimoji="1" lang="ja-JP" altLang="en-US" sz="2400" dirty="0" smtClean="0"/>
                  <a:t>が定義される</a:t>
                </a:r>
                <a:endParaRPr kumimoji="1" lang="en-US" altLang="ja-JP" sz="2400" dirty="0" smtClean="0"/>
              </a:p>
              <a:p>
                <a:pPr marL="0" indent="0">
                  <a:lnSpc>
                    <a:spcPct val="110000"/>
                  </a:lnSpc>
                  <a:spcBef>
                    <a:spcPts val="600"/>
                  </a:spcBef>
                  <a:buNone/>
                </a:pPr>
                <a:r>
                  <a:rPr lang="en-US" altLang="ja-JP" sz="2400" b="1" dirty="0" smtClean="0"/>
                  <a:t>Leaf</a:t>
                </a:r>
                <a:r>
                  <a:rPr lang="en-US" altLang="ja-JP" sz="2400" dirty="0" smtClean="0"/>
                  <a:t> 	: </a:t>
                </a:r>
                <a:r>
                  <a:rPr lang="ja-JP" altLang="en-US" sz="2400" dirty="0" smtClean="0"/>
                  <a:t>クラスに対応</a:t>
                </a:r>
                <a:endParaRPr lang="en-US" altLang="ja-JP" sz="2400" dirty="0" smtClean="0"/>
              </a:p>
              <a:p>
                <a:pPr>
                  <a:lnSpc>
                    <a:spcPct val="110000"/>
                  </a:lnSpc>
                  <a:spcBef>
                    <a:spcPts val="600"/>
                  </a:spcBef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-JP" sz="2400" b="0" i="1" smtClean="0"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r>
                  <a:rPr kumimoji="1" lang="ja-JP" altLang="en-US" sz="2400" dirty="0" smtClean="0"/>
                  <a:t>が観察される </a:t>
                </a:r>
                <a:r>
                  <a:rPr kumimoji="1" lang="en-US" altLang="ja-JP" sz="2400" dirty="0" smtClean="0">
                    <a:sym typeface="Wingdings" panose="05000000000000000000" pitchFamily="2" charset="2"/>
                  </a:rPr>
                  <a:t> </a:t>
                </a:r>
                <a:r>
                  <a:rPr kumimoji="1" lang="ja-JP" altLang="en-US" sz="2400" dirty="0" smtClean="0"/>
                  <a:t>木を辿り分類先を決定</a:t>
                </a:r>
                <a:endParaRPr lang="en-US" altLang="ja-JP" sz="2400" dirty="0" smtClean="0"/>
              </a:p>
              <a:p>
                <a:pPr marL="0" indent="0">
                  <a:lnSpc>
                    <a:spcPct val="110000"/>
                  </a:lnSpc>
                  <a:spcBef>
                    <a:spcPts val="600"/>
                  </a:spcBef>
                  <a:buNone/>
                </a:pPr>
                <a:endParaRPr lang="en-US" altLang="ja-JP" sz="2400" dirty="0"/>
              </a:p>
              <a:p>
                <a:pPr lvl="1">
                  <a:lnSpc>
                    <a:spcPct val="110000"/>
                  </a:lnSpc>
                  <a:spcBef>
                    <a:spcPts val="600"/>
                  </a:spcBef>
                </a:pPr>
                <a:r>
                  <a:rPr lang="ja-JP" altLang="en-US" dirty="0" smtClean="0"/>
                  <a:t>分類（</a:t>
                </a:r>
                <a:r>
                  <a:rPr lang="en-US" altLang="ja-JP" dirty="0" smtClean="0"/>
                  <a:t>test</a:t>
                </a:r>
                <a:r>
                  <a:rPr lang="ja-JP" altLang="en-US" dirty="0" smtClean="0"/>
                  <a:t>）が高速</a:t>
                </a:r>
                <a:endParaRPr lang="en-US" altLang="ja-JP" dirty="0" smtClean="0"/>
              </a:p>
              <a:p>
                <a:pPr lvl="1">
                  <a:lnSpc>
                    <a:spcPct val="110000"/>
                  </a:lnSpc>
                  <a:spcBef>
                    <a:spcPts val="600"/>
                  </a:spcBef>
                </a:pPr>
                <a:r>
                  <a:rPr lang="ja-JP" altLang="en-US" dirty="0" smtClean="0"/>
                  <a:t>実装が簡単</a:t>
                </a:r>
                <a:endParaRPr lang="en-US" altLang="ja-JP" dirty="0" smtClean="0"/>
              </a:p>
              <a:p>
                <a:pPr lvl="1">
                  <a:lnSpc>
                    <a:spcPct val="110000"/>
                  </a:lnSpc>
                  <a:spcBef>
                    <a:spcPts val="600"/>
                  </a:spcBef>
                </a:pPr>
                <a:r>
                  <a:rPr lang="ja-JP" altLang="en-US" dirty="0" smtClean="0"/>
                  <a:t>木が深くなると過学習</a:t>
                </a:r>
                <a:endParaRPr lang="en-US" altLang="ja-JP" dirty="0" smtClean="0"/>
              </a:p>
              <a:p>
                <a:pPr lvl="1">
                  <a:lnSpc>
                    <a:spcPct val="110000"/>
                  </a:lnSpc>
                  <a:spcBef>
                    <a:spcPts val="600"/>
                  </a:spcBef>
                </a:pPr>
                <a:r>
                  <a:rPr lang="en-US" altLang="ja-JP" dirty="0" smtClean="0"/>
                  <a:t>DNN</a:t>
                </a:r>
                <a:r>
                  <a:rPr lang="ja-JP" altLang="en-US" dirty="0" smtClean="0"/>
                  <a:t>に近い成績（要出展）</a:t>
                </a:r>
                <a:endParaRPr lang="en-US" altLang="ja-JP" dirty="0" smtClean="0"/>
              </a:p>
              <a:p>
                <a:pPr>
                  <a:lnSpc>
                    <a:spcPct val="110000"/>
                  </a:lnSpc>
                  <a:spcBef>
                    <a:spcPts val="600"/>
                  </a:spcBef>
                </a:pPr>
                <a:endParaRPr kumimoji="1" lang="ja-JP" altLang="en-US" sz="2400" dirty="0"/>
              </a:p>
            </p:txBody>
          </p:sp>
        </mc:Choice>
        <mc:Fallback xmlns="">
          <p:sp>
            <p:nvSpPr>
              <p:cNvPr id="3" name="コンテンツ プレースホルダー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14786" y="1569052"/>
                <a:ext cx="7014714" cy="4888898"/>
              </a:xfrm>
              <a:blipFill rotWithShape="0">
                <a:blip r:embed="rId2"/>
                <a:stretch>
                  <a:fillRect l="-1303" t="-24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1" name="グループ化 90"/>
          <p:cNvGrpSpPr/>
          <p:nvPr/>
        </p:nvGrpSpPr>
        <p:grpSpPr>
          <a:xfrm>
            <a:off x="7168109" y="4117145"/>
            <a:ext cx="4146124" cy="2580047"/>
            <a:chOff x="7844384" y="2710605"/>
            <a:chExt cx="4146124" cy="2580047"/>
          </a:xfrm>
        </p:grpSpPr>
        <p:cxnSp>
          <p:nvCxnSpPr>
            <p:cNvPr id="92" name="直線矢印コネクタ 91"/>
            <p:cNvCxnSpPr/>
            <p:nvPr/>
          </p:nvCxnSpPr>
          <p:spPr>
            <a:xfrm>
              <a:off x="8361406" y="5081814"/>
              <a:ext cx="316230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線矢印コネクタ 92"/>
            <p:cNvCxnSpPr/>
            <p:nvPr/>
          </p:nvCxnSpPr>
          <p:spPr>
            <a:xfrm flipV="1">
              <a:off x="8361406" y="2786289"/>
              <a:ext cx="0" cy="229552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円/楕円 93"/>
            <p:cNvSpPr/>
            <p:nvPr/>
          </p:nvSpPr>
          <p:spPr>
            <a:xfrm>
              <a:off x="9307556" y="3916589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95" name="円/楕円 94"/>
            <p:cNvSpPr/>
            <p:nvPr/>
          </p:nvSpPr>
          <p:spPr>
            <a:xfrm>
              <a:off x="8631281" y="4554764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96" name="円/楕円 95"/>
            <p:cNvSpPr/>
            <p:nvPr/>
          </p:nvSpPr>
          <p:spPr>
            <a:xfrm>
              <a:off x="8761456" y="4707164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97" name="円/楕円 96"/>
            <p:cNvSpPr/>
            <p:nvPr/>
          </p:nvSpPr>
          <p:spPr>
            <a:xfrm>
              <a:off x="8901155" y="4481739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98" name="円/楕円 97"/>
            <p:cNvSpPr/>
            <p:nvPr/>
          </p:nvSpPr>
          <p:spPr>
            <a:xfrm>
              <a:off x="8991641" y="4670651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99" name="円/楕円 98"/>
            <p:cNvSpPr/>
            <p:nvPr/>
          </p:nvSpPr>
          <p:spPr>
            <a:xfrm>
              <a:off x="9353590" y="4370614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00" name="円/楕円 99"/>
            <p:cNvSpPr/>
            <p:nvPr/>
          </p:nvSpPr>
          <p:spPr>
            <a:xfrm>
              <a:off x="9090065" y="4100739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01" name="円/楕円 100"/>
            <p:cNvSpPr/>
            <p:nvPr/>
          </p:nvSpPr>
          <p:spPr>
            <a:xfrm>
              <a:off x="9129748" y="4315051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02" name="円/楕円 101"/>
            <p:cNvSpPr/>
            <p:nvPr/>
          </p:nvSpPr>
          <p:spPr>
            <a:xfrm>
              <a:off x="9390102" y="4156301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03" name="円/楕円 102"/>
            <p:cNvSpPr/>
            <p:nvPr/>
          </p:nvSpPr>
          <p:spPr>
            <a:xfrm>
              <a:off x="9017040" y="3764189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04" name="円/楕円 103"/>
            <p:cNvSpPr/>
            <p:nvPr/>
          </p:nvSpPr>
          <p:spPr>
            <a:xfrm>
              <a:off x="8622544" y="3859439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05" name="円/楕円 104"/>
            <p:cNvSpPr/>
            <p:nvPr/>
          </p:nvSpPr>
          <p:spPr>
            <a:xfrm>
              <a:off x="8724943" y="4100739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06" name="円/楕円 105"/>
            <p:cNvSpPr/>
            <p:nvPr/>
          </p:nvSpPr>
          <p:spPr>
            <a:xfrm>
              <a:off x="8810666" y="3930876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07" name="円/楕円 106"/>
            <p:cNvSpPr/>
            <p:nvPr/>
          </p:nvSpPr>
          <p:spPr>
            <a:xfrm>
              <a:off x="9277387" y="3293494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08" name="円/楕円 107"/>
            <p:cNvSpPr/>
            <p:nvPr/>
          </p:nvSpPr>
          <p:spPr>
            <a:xfrm>
              <a:off x="9463127" y="3508601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09" name="円/楕円 108"/>
            <p:cNvSpPr/>
            <p:nvPr/>
          </p:nvSpPr>
          <p:spPr>
            <a:xfrm>
              <a:off x="9599648" y="3774506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10" name="円/楕円 109"/>
            <p:cNvSpPr/>
            <p:nvPr/>
          </p:nvSpPr>
          <p:spPr>
            <a:xfrm>
              <a:off x="9126577" y="3564958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11" name="円/楕円 110"/>
            <p:cNvSpPr/>
            <p:nvPr/>
          </p:nvSpPr>
          <p:spPr>
            <a:xfrm>
              <a:off x="9526623" y="4149157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12" name="円/楕円 111"/>
            <p:cNvSpPr/>
            <p:nvPr/>
          </p:nvSpPr>
          <p:spPr>
            <a:xfrm>
              <a:off x="9804446" y="3912621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13" name="円/楕円 112"/>
            <p:cNvSpPr/>
            <p:nvPr/>
          </p:nvSpPr>
          <p:spPr>
            <a:xfrm>
              <a:off x="10047322" y="3348264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14" name="円/楕円 113"/>
            <p:cNvSpPr/>
            <p:nvPr/>
          </p:nvSpPr>
          <p:spPr>
            <a:xfrm>
              <a:off x="10364368" y="3268094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15" name="円/楕円 114"/>
            <p:cNvSpPr/>
            <p:nvPr/>
          </p:nvSpPr>
          <p:spPr>
            <a:xfrm>
              <a:off x="10465977" y="3497487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16" name="円/楕円 115"/>
            <p:cNvSpPr/>
            <p:nvPr/>
          </p:nvSpPr>
          <p:spPr>
            <a:xfrm>
              <a:off x="10545780" y="3340329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17" name="円/楕円 116"/>
            <p:cNvSpPr/>
            <p:nvPr/>
          </p:nvSpPr>
          <p:spPr>
            <a:xfrm>
              <a:off x="10862826" y="3260159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18" name="円/楕円 117"/>
            <p:cNvSpPr/>
            <p:nvPr/>
          </p:nvSpPr>
          <p:spPr>
            <a:xfrm>
              <a:off x="10964435" y="3489552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19" name="円/楕円 118"/>
            <p:cNvSpPr/>
            <p:nvPr/>
          </p:nvSpPr>
          <p:spPr>
            <a:xfrm>
              <a:off x="10308468" y="3578453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20" name="円/楕円 119"/>
            <p:cNvSpPr/>
            <p:nvPr/>
          </p:nvSpPr>
          <p:spPr>
            <a:xfrm>
              <a:off x="10625514" y="3498283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21" name="円/楕円 120"/>
            <p:cNvSpPr/>
            <p:nvPr/>
          </p:nvSpPr>
          <p:spPr>
            <a:xfrm>
              <a:off x="10727123" y="3727676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22" name="円/楕円 121"/>
            <p:cNvSpPr/>
            <p:nvPr/>
          </p:nvSpPr>
          <p:spPr>
            <a:xfrm>
              <a:off x="10666776" y="3597500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23" name="円/楕円 122"/>
            <p:cNvSpPr/>
            <p:nvPr/>
          </p:nvSpPr>
          <p:spPr>
            <a:xfrm>
              <a:off x="10746579" y="3440342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24" name="円/楕円 123"/>
            <p:cNvSpPr/>
            <p:nvPr/>
          </p:nvSpPr>
          <p:spPr>
            <a:xfrm>
              <a:off x="10826313" y="3598296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25" name="円/楕円 124"/>
            <p:cNvSpPr/>
            <p:nvPr/>
          </p:nvSpPr>
          <p:spPr>
            <a:xfrm>
              <a:off x="10981475" y="3335163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26" name="円/楕円 125"/>
            <p:cNvSpPr/>
            <p:nvPr/>
          </p:nvSpPr>
          <p:spPr>
            <a:xfrm>
              <a:off x="11061278" y="3178005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27" name="円/楕円 126"/>
            <p:cNvSpPr/>
            <p:nvPr/>
          </p:nvSpPr>
          <p:spPr>
            <a:xfrm>
              <a:off x="11141012" y="3335959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28" name="円/楕円 127"/>
            <p:cNvSpPr/>
            <p:nvPr/>
          </p:nvSpPr>
          <p:spPr>
            <a:xfrm>
              <a:off x="10673485" y="3078784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29" name="円/楕円 128"/>
            <p:cNvSpPr/>
            <p:nvPr/>
          </p:nvSpPr>
          <p:spPr>
            <a:xfrm>
              <a:off x="10753288" y="2921626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30" name="円/楕円 129"/>
            <p:cNvSpPr/>
            <p:nvPr/>
          </p:nvSpPr>
          <p:spPr>
            <a:xfrm>
              <a:off x="10833022" y="3079580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31" name="円/楕円 130"/>
            <p:cNvSpPr/>
            <p:nvPr/>
          </p:nvSpPr>
          <p:spPr>
            <a:xfrm>
              <a:off x="10057435" y="4223175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32" name="円/楕円 131"/>
            <p:cNvSpPr/>
            <p:nvPr/>
          </p:nvSpPr>
          <p:spPr>
            <a:xfrm>
              <a:off x="10233415" y="4034061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33" name="円/楕円 132"/>
            <p:cNvSpPr/>
            <p:nvPr/>
          </p:nvSpPr>
          <p:spPr>
            <a:xfrm>
              <a:off x="10313218" y="3876903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34" name="円/楕円 133"/>
            <p:cNvSpPr/>
            <p:nvPr/>
          </p:nvSpPr>
          <p:spPr>
            <a:xfrm>
              <a:off x="10392952" y="4034857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35" name="円/楕円 134"/>
            <p:cNvSpPr/>
            <p:nvPr/>
          </p:nvSpPr>
          <p:spPr>
            <a:xfrm>
              <a:off x="10431569" y="4596039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36" name="円/楕円 135"/>
            <p:cNvSpPr/>
            <p:nvPr/>
          </p:nvSpPr>
          <p:spPr>
            <a:xfrm>
              <a:off x="10468081" y="4381726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37" name="円/楕円 136"/>
            <p:cNvSpPr/>
            <p:nvPr/>
          </p:nvSpPr>
          <p:spPr>
            <a:xfrm>
              <a:off x="10604602" y="4374582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38" name="円/楕円 137"/>
            <p:cNvSpPr/>
            <p:nvPr/>
          </p:nvSpPr>
          <p:spPr>
            <a:xfrm>
              <a:off x="10801247" y="4403158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39" name="円/楕円 138"/>
            <p:cNvSpPr/>
            <p:nvPr/>
          </p:nvSpPr>
          <p:spPr>
            <a:xfrm>
              <a:off x="10723294" y="4170390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40" name="円/楕円 139"/>
            <p:cNvSpPr/>
            <p:nvPr/>
          </p:nvSpPr>
          <p:spPr>
            <a:xfrm>
              <a:off x="10859815" y="4163246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41" name="円/楕円 140"/>
            <p:cNvSpPr/>
            <p:nvPr/>
          </p:nvSpPr>
          <p:spPr>
            <a:xfrm>
              <a:off x="10847406" y="3998644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42" name="円/楕円 141"/>
            <p:cNvSpPr/>
            <p:nvPr/>
          </p:nvSpPr>
          <p:spPr>
            <a:xfrm>
              <a:off x="10978745" y="3762204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43" name="円/楕円 142"/>
            <p:cNvSpPr/>
            <p:nvPr/>
          </p:nvSpPr>
          <p:spPr>
            <a:xfrm>
              <a:off x="11115266" y="3755060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44" name="円/楕円 143"/>
            <p:cNvSpPr/>
            <p:nvPr/>
          </p:nvSpPr>
          <p:spPr>
            <a:xfrm>
              <a:off x="11025249" y="4425980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45" name="円/楕円 144"/>
            <p:cNvSpPr/>
            <p:nvPr/>
          </p:nvSpPr>
          <p:spPr>
            <a:xfrm>
              <a:off x="11161770" y="4418836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46" name="円/楕円 145"/>
            <p:cNvSpPr/>
            <p:nvPr/>
          </p:nvSpPr>
          <p:spPr>
            <a:xfrm>
              <a:off x="11015258" y="4195197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47" name="円/楕円 146"/>
            <p:cNvSpPr/>
            <p:nvPr/>
          </p:nvSpPr>
          <p:spPr>
            <a:xfrm>
              <a:off x="11051770" y="3980884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48" name="円/楕円 147"/>
            <p:cNvSpPr/>
            <p:nvPr/>
          </p:nvSpPr>
          <p:spPr>
            <a:xfrm>
              <a:off x="11302756" y="3992195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49" name="円/楕円 148"/>
            <p:cNvSpPr/>
            <p:nvPr/>
          </p:nvSpPr>
          <p:spPr>
            <a:xfrm>
              <a:off x="10662026" y="4646244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53" name="円/楕円 152"/>
            <p:cNvSpPr/>
            <p:nvPr/>
          </p:nvSpPr>
          <p:spPr>
            <a:xfrm>
              <a:off x="10798547" y="4639100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55" name="円/楕円 154"/>
            <p:cNvSpPr/>
            <p:nvPr/>
          </p:nvSpPr>
          <p:spPr>
            <a:xfrm>
              <a:off x="10995192" y="4667676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58" name="円/楕円 157"/>
            <p:cNvSpPr/>
            <p:nvPr/>
          </p:nvSpPr>
          <p:spPr>
            <a:xfrm>
              <a:off x="9608503" y="4634138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60" name="円/楕円 159"/>
            <p:cNvSpPr/>
            <p:nvPr/>
          </p:nvSpPr>
          <p:spPr>
            <a:xfrm>
              <a:off x="9645015" y="4419825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1" name="正方形/長方形 160"/>
                <p:cNvSpPr/>
                <p:nvPr/>
              </p:nvSpPr>
              <p:spPr>
                <a:xfrm>
                  <a:off x="11481073" y="4890542"/>
                  <a:ext cx="509435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ja-JP" altLang="en-US" sz="2000" dirty="0"/>
                </a:p>
              </p:txBody>
            </p:sp>
          </mc:Choice>
          <mc:Fallback xmlns="">
            <p:sp>
              <p:nvSpPr>
                <p:cNvPr id="74" name="正方形/長方形 7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81073" y="4890542"/>
                  <a:ext cx="509435" cy="400110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4" name="正方形/長方形 163"/>
                <p:cNvSpPr/>
                <p:nvPr/>
              </p:nvSpPr>
              <p:spPr>
                <a:xfrm>
                  <a:off x="7844384" y="2710605"/>
                  <a:ext cx="515398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ja-JP" altLang="en-US" sz="2000" dirty="0"/>
                </a:p>
              </p:txBody>
            </p:sp>
          </mc:Choice>
          <mc:Fallback xmlns="">
            <p:sp>
              <p:nvSpPr>
                <p:cNvPr id="75" name="正方形/長方形 7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44384" y="2710605"/>
                  <a:ext cx="515398" cy="400110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5" name="円/楕円 164"/>
              <p:cNvSpPr/>
              <p:nvPr/>
            </p:nvSpPr>
            <p:spPr>
              <a:xfrm>
                <a:off x="8340765" y="922276"/>
                <a:ext cx="2217755" cy="646776"/>
              </a:xfrm>
              <a:prstGeom prst="ellips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ja-JP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altLang="ja-JP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1" lang="en-US" altLang="ja-JP" sz="2000" dirty="0" smtClean="0">
                    <a:solidFill>
                      <a:schemeClr val="tx1"/>
                    </a:solidFill>
                  </a:rPr>
                  <a:t>&gt;50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ja-JP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altLang="ja-JP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1" lang="en-US" altLang="ja-JP" sz="2000" dirty="0" smtClean="0">
                    <a:solidFill>
                      <a:schemeClr val="tx1"/>
                    </a:solidFill>
                  </a:rPr>
                  <a:t>-50</a:t>
                </a:r>
                <a:endParaRPr kumimoji="1" lang="ja-JP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5" name="円/楕円 16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0765" y="922276"/>
                <a:ext cx="2217755" cy="646776"/>
              </a:xfrm>
              <a:prstGeom prst="ellipse">
                <a:avLst/>
              </a:prstGeom>
              <a:blipFill rotWithShape="0"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6" name="円/楕円 165"/>
              <p:cNvSpPr/>
              <p:nvPr/>
            </p:nvSpPr>
            <p:spPr>
              <a:xfrm>
                <a:off x="7168109" y="2084416"/>
                <a:ext cx="2068839" cy="528281"/>
              </a:xfrm>
              <a:prstGeom prst="ellips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ja-JP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altLang="ja-JP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ja-JP" sz="2000" dirty="0" smtClean="0">
                    <a:solidFill>
                      <a:schemeClr val="tx1"/>
                    </a:solidFill>
                  </a:rPr>
                  <a:t>&gt;0.1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ja-JP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altLang="ja-JP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ja-JP" sz="2000" dirty="0" smtClean="0">
                    <a:solidFill>
                      <a:schemeClr val="tx1"/>
                    </a:solidFill>
                  </a:rPr>
                  <a:t>+0.5</a:t>
                </a:r>
                <a:endParaRPr lang="ja-JP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6" name="円/楕円 16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8109" y="2084416"/>
                <a:ext cx="2068839" cy="528281"/>
              </a:xfrm>
              <a:prstGeom prst="ellipse">
                <a:avLst/>
              </a:prstGeom>
              <a:blipFill rotWithShape="0">
                <a:blip r:embed="rId6"/>
                <a:stretch>
                  <a:fillRect b="-674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7" name="円/楕円 166"/>
              <p:cNvSpPr/>
              <p:nvPr/>
            </p:nvSpPr>
            <p:spPr>
              <a:xfrm>
                <a:off x="9477829" y="2084416"/>
                <a:ext cx="2323645" cy="528137"/>
              </a:xfrm>
              <a:prstGeom prst="ellips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ja-JP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altLang="ja-JP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ja-JP" sz="2000" dirty="0" smtClean="0">
                    <a:solidFill>
                      <a:schemeClr val="tx1"/>
                    </a:solidFill>
                  </a:rPr>
                  <a:t>&gt;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ja-JP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altLang="ja-JP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ja-JP" sz="2000" dirty="0" smtClean="0">
                    <a:solidFill>
                      <a:schemeClr val="tx1"/>
                    </a:solidFill>
                  </a:rPr>
                  <a:t>-0.1</a:t>
                </a:r>
                <a:endParaRPr lang="ja-JP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7" name="円/楕円 16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7829" y="2084416"/>
                <a:ext cx="2323645" cy="528137"/>
              </a:xfrm>
              <a:prstGeom prst="ellipse">
                <a:avLst/>
              </a:prstGeom>
              <a:blipFill rotWithShape="0">
                <a:blip r:embed="rId7"/>
                <a:stretch>
                  <a:fillRect b="-674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1" name="直線コネクタ 170"/>
          <p:cNvCxnSpPr>
            <a:stCxn id="165" idx="3"/>
            <a:endCxn id="166" idx="0"/>
          </p:cNvCxnSpPr>
          <p:nvPr/>
        </p:nvCxnSpPr>
        <p:spPr>
          <a:xfrm flipH="1">
            <a:off x="8202529" y="1474334"/>
            <a:ext cx="463019" cy="610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直線コネクタ 171"/>
          <p:cNvCxnSpPr>
            <a:stCxn id="165" idx="5"/>
            <a:endCxn id="167" idx="0"/>
          </p:cNvCxnSpPr>
          <p:nvPr/>
        </p:nvCxnSpPr>
        <p:spPr>
          <a:xfrm>
            <a:off x="10233737" y="1474334"/>
            <a:ext cx="405915" cy="610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直線コネクタ 174"/>
          <p:cNvCxnSpPr>
            <a:stCxn id="166" idx="3"/>
            <a:endCxn id="179" idx="0"/>
          </p:cNvCxnSpPr>
          <p:nvPr/>
        </p:nvCxnSpPr>
        <p:spPr>
          <a:xfrm flipH="1">
            <a:off x="7452808" y="2535332"/>
            <a:ext cx="18275" cy="6433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7" name="テキスト ボックス 176"/>
          <p:cNvSpPr txBox="1"/>
          <p:nvPr/>
        </p:nvSpPr>
        <p:spPr>
          <a:xfrm>
            <a:off x="7913025" y="1549627"/>
            <a:ext cx="579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true</a:t>
            </a:r>
            <a:endParaRPr kumimoji="1" lang="ja-JP" altLang="en-US" dirty="0"/>
          </a:p>
        </p:txBody>
      </p:sp>
      <p:sp>
        <p:nvSpPr>
          <p:cNvPr id="178" name="テキスト ボックス 177"/>
          <p:cNvSpPr txBox="1"/>
          <p:nvPr/>
        </p:nvSpPr>
        <p:spPr>
          <a:xfrm>
            <a:off x="10142162" y="1549627"/>
            <a:ext cx="619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false</a:t>
            </a:r>
            <a:endParaRPr kumimoji="1" lang="ja-JP" altLang="en-US" dirty="0"/>
          </a:p>
        </p:txBody>
      </p:sp>
      <p:sp>
        <p:nvSpPr>
          <p:cNvPr id="179" name="円/楕円 178"/>
          <p:cNvSpPr/>
          <p:nvPr/>
        </p:nvSpPr>
        <p:spPr>
          <a:xfrm>
            <a:off x="7095734" y="3178685"/>
            <a:ext cx="714148" cy="47989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kumimoji="1" lang="en-US" altLang="ja-JP" sz="2400" b="1" dirty="0" smtClean="0">
                <a:solidFill>
                  <a:schemeClr val="tx1"/>
                </a:solidFill>
              </a:rPr>
              <a:t>Y=1</a:t>
            </a:r>
            <a:endParaRPr kumimoji="1" lang="ja-JP" altLang="en-US" sz="2400" b="1" dirty="0">
              <a:solidFill>
                <a:schemeClr val="tx1"/>
              </a:solidFill>
            </a:endParaRPr>
          </a:p>
        </p:txBody>
      </p:sp>
      <p:sp>
        <p:nvSpPr>
          <p:cNvPr id="180" name="円/楕円 179"/>
          <p:cNvSpPr/>
          <p:nvPr/>
        </p:nvSpPr>
        <p:spPr>
          <a:xfrm>
            <a:off x="8680647" y="3185392"/>
            <a:ext cx="714148" cy="479892"/>
          </a:xfrm>
          <a:prstGeom prst="ellipse">
            <a:avLst/>
          </a:prstGeom>
          <a:solidFill>
            <a:srgbClr val="C198E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kumimoji="1" lang="en-US" altLang="ja-JP" sz="2400" b="1" dirty="0" smtClean="0">
                <a:solidFill>
                  <a:schemeClr val="tx1"/>
                </a:solidFill>
              </a:rPr>
              <a:t>Y=4</a:t>
            </a:r>
            <a:endParaRPr kumimoji="1" lang="ja-JP" altLang="en-US" sz="2400" b="1" dirty="0">
              <a:solidFill>
                <a:schemeClr val="tx1"/>
              </a:solidFill>
            </a:endParaRPr>
          </a:p>
        </p:txBody>
      </p:sp>
      <p:cxnSp>
        <p:nvCxnSpPr>
          <p:cNvPr id="189" name="直線コネクタ 188"/>
          <p:cNvCxnSpPr>
            <a:stCxn id="166" idx="5"/>
            <a:endCxn id="180" idx="0"/>
          </p:cNvCxnSpPr>
          <p:nvPr/>
        </p:nvCxnSpPr>
        <p:spPr>
          <a:xfrm>
            <a:off x="8933974" y="2535332"/>
            <a:ext cx="103747" cy="6500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0" name="テキスト ボックス 189"/>
          <p:cNvSpPr txBox="1"/>
          <p:nvPr/>
        </p:nvSpPr>
        <p:spPr>
          <a:xfrm>
            <a:off x="7394004" y="2721437"/>
            <a:ext cx="579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true</a:t>
            </a:r>
            <a:endParaRPr kumimoji="1" lang="ja-JP" altLang="en-US" dirty="0"/>
          </a:p>
        </p:txBody>
      </p:sp>
      <p:sp>
        <p:nvSpPr>
          <p:cNvPr id="191" name="テキスト ボックス 190"/>
          <p:cNvSpPr txBox="1"/>
          <p:nvPr/>
        </p:nvSpPr>
        <p:spPr>
          <a:xfrm>
            <a:off x="8450302" y="2721437"/>
            <a:ext cx="619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false</a:t>
            </a:r>
            <a:endParaRPr kumimoji="1" lang="ja-JP" altLang="en-US" dirty="0"/>
          </a:p>
        </p:txBody>
      </p:sp>
      <p:cxnSp>
        <p:nvCxnSpPr>
          <p:cNvPr id="192" name="直線コネクタ 191"/>
          <p:cNvCxnSpPr/>
          <p:nvPr/>
        </p:nvCxnSpPr>
        <p:spPr>
          <a:xfrm flipH="1">
            <a:off x="9957481" y="2552285"/>
            <a:ext cx="26591" cy="6329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3" name="円/楕円 192"/>
          <p:cNvSpPr/>
          <p:nvPr/>
        </p:nvSpPr>
        <p:spPr>
          <a:xfrm>
            <a:off x="9608456" y="3178685"/>
            <a:ext cx="714148" cy="479892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kumimoji="1" lang="en-US" altLang="ja-JP" sz="2400" b="1" dirty="0" smtClean="0">
                <a:solidFill>
                  <a:schemeClr val="tx1"/>
                </a:solidFill>
              </a:rPr>
              <a:t>Y=2</a:t>
            </a:r>
            <a:endParaRPr kumimoji="1" lang="ja-JP" altLang="en-US" sz="2400" b="1" dirty="0">
              <a:solidFill>
                <a:schemeClr val="tx1"/>
              </a:solidFill>
            </a:endParaRPr>
          </a:p>
        </p:txBody>
      </p:sp>
      <p:sp>
        <p:nvSpPr>
          <p:cNvPr id="194" name="円/楕円 193"/>
          <p:cNvSpPr/>
          <p:nvPr/>
        </p:nvSpPr>
        <p:spPr>
          <a:xfrm>
            <a:off x="11086784" y="3185392"/>
            <a:ext cx="714148" cy="479892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kumimoji="1" lang="en-US" altLang="ja-JP" sz="2400" b="1" dirty="0" smtClean="0">
                <a:solidFill>
                  <a:schemeClr val="tx1"/>
                </a:solidFill>
              </a:rPr>
              <a:t>Y=3</a:t>
            </a:r>
            <a:endParaRPr kumimoji="1" lang="ja-JP" altLang="en-US" sz="2400" b="1" dirty="0">
              <a:solidFill>
                <a:schemeClr val="tx1"/>
              </a:solidFill>
            </a:endParaRPr>
          </a:p>
        </p:txBody>
      </p:sp>
      <p:cxnSp>
        <p:nvCxnSpPr>
          <p:cNvPr id="195" name="直線コネクタ 194"/>
          <p:cNvCxnSpPr>
            <a:endCxn id="194" idx="0"/>
          </p:cNvCxnSpPr>
          <p:nvPr/>
        </p:nvCxnSpPr>
        <p:spPr>
          <a:xfrm>
            <a:off x="11314233" y="2552285"/>
            <a:ext cx="129625" cy="63310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6" name="テキスト ボックス 195"/>
          <p:cNvSpPr txBox="1"/>
          <p:nvPr/>
        </p:nvSpPr>
        <p:spPr>
          <a:xfrm>
            <a:off x="9469002" y="2721437"/>
            <a:ext cx="579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true</a:t>
            </a:r>
            <a:endParaRPr kumimoji="1" lang="ja-JP" altLang="en-US" dirty="0"/>
          </a:p>
        </p:txBody>
      </p:sp>
      <p:sp>
        <p:nvSpPr>
          <p:cNvPr id="197" name="テキスト ボックス 196"/>
          <p:cNvSpPr txBox="1"/>
          <p:nvPr/>
        </p:nvSpPr>
        <p:spPr>
          <a:xfrm>
            <a:off x="10871801" y="2721437"/>
            <a:ext cx="619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false</a:t>
            </a:r>
            <a:endParaRPr kumimoji="1" lang="ja-JP" altLang="en-US" dirty="0"/>
          </a:p>
        </p:txBody>
      </p:sp>
      <p:cxnSp>
        <p:nvCxnSpPr>
          <p:cNvPr id="198" name="直線コネクタ 197"/>
          <p:cNvCxnSpPr/>
          <p:nvPr/>
        </p:nvCxnSpPr>
        <p:spPr>
          <a:xfrm flipH="1">
            <a:off x="9118646" y="4195989"/>
            <a:ext cx="289404" cy="2262981"/>
          </a:xfrm>
          <a:prstGeom prst="line">
            <a:avLst/>
          </a:prstGeom>
          <a:ln w="444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直線コネクタ 198"/>
          <p:cNvCxnSpPr/>
          <p:nvPr/>
        </p:nvCxnSpPr>
        <p:spPr>
          <a:xfrm flipH="1">
            <a:off x="9190074" y="4764714"/>
            <a:ext cx="1587996" cy="1236262"/>
          </a:xfrm>
          <a:prstGeom prst="line">
            <a:avLst/>
          </a:prstGeom>
          <a:ln w="444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直線コネクタ 199"/>
          <p:cNvCxnSpPr/>
          <p:nvPr/>
        </p:nvCxnSpPr>
        <p:spPr>
          <a:xfrm flipH="1">
            <a:off x="7673982" y="5399314"/>
            <a:ext cx="1593843" cy="118268"/>
          </a:xfrm>
          <a:prstGeom prst="line">
            <a:avLst/>
          </a:prstGeom>
          <a:ln w="444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41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23635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329293" y="257019"/>
            <a:ext cx="11078936" cy="726621"/>
          </a:xfrm>
        </p:spPr>
        <p:txBody>
          <a:bodyPr>
            <a:normAutofit/>
          </a:bodyPr>
          <a:lstStyle/>
          <a:p>
            <a:pPr algn="l"/>
            <a:r>
              <a:rPr lang="ja-JP" altLang="en-US" sz="4000" dirty="0" smtClean="0"/>
              <a:t>決定木の学習 </a:t>
            </a:r>
            <a:r>
              <a:rPr lang="en-US" altLang="ja-JP" sz="4000" dirty="0" smtClean="0"/>
              <a:t>(</a:t>
            </a:r>
            <a:r>
              <a:rPr lang="ja-JP" altLang="en-US" sz="4000" dirty="0" smtClean="0"/>
              <a:t>概要</a:t>
            </a:r>
            <a:r>
              <a:rPr lang="en-US" altLang="ja-JP" sz="4000" dirty="0" smtClean="0"/>
              <a:t>)</a:t>
            </a:r>
            <a:r>
              <a:rPr lang="en-US" altLang="ja-JP" sz="1800" dirty="0" smtClean="0"/>
              <a:t>[Fielding 77; Quinlan 93; </a:t>
            </a:r>
            <a:r>
              <a:rPr lang="en-US" altLang="ja-JP" sz="1800" dirty="0" err="1" smtClean="0"/>
              <a:t>Breiman</a:t>
            </a:r>
            <a:r>
              <a:rPr lang="en-US" altLang="ja-JP" sz="1800" dirty="0" smtClean="0"/>
              <a:t> 84]</a:t>
            </a:r>
            <a:endParaRPr kumimoji="1" lang="ja-JP" altLang="en-US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テキスト ボックス 67"/>
              <p:cNvSpPr txBox="1"/>
              <p:nvPr/>
            </p:nvSpPr>
            <p:spPr>
              <a:xfrm>
                <a:off x="329293" y="1581149"/>
                <a:ext cx="6434775" cy="39549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spcBef>
                    <a:spcPts val="1200"/>
                  </a:spcBef>
                </a:pPr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入力 </a:t>
                </a:r>
                <a:r>
                  <a:rPr lang="en-US" altLang="ja-JP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: </a:t>
                </a:r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教師</a:t>
                </a:r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データ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ja-JP" sz="2400">
                                <a:latin typeface="Cambria Math" panose="02040503050406030204" pitchFamily="18" charset="0"/>
                              </a:rPr>
                              <m:t>Y</m:t>
                            </m:r>
                          </m:e>
                          <m:sub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ja-JP" sz="240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400" b="1">
                                <a:latin typeface="Cambria Math" panose="02040503050406030204" pitchFamily="18" charset="0"/>
                              </a:rPr>
                              <m:t>𝐗</m:t>
                            </m:r>
                          </m:e>
                          <m:sub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，木の深さ</a:t>
                </a:r>
                <a:r>
                  <a:rPr lang="en-US" altLang="ja-JP" sz="2400" i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D</a:t>
                </a:r>
                <a:endParaRPr lang="en-US" altLang="ja-JP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>
                  <a:spcBef>
                    <a:spcPts val="1200"/>
                  </a:spcBef>
                </a:pPr>
                <a:r>
                  <a:rPr lang="en-US" altLang="ja-JP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1. Root </a:t>
                </a:r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に全教師データを関連付け</a:t>
                </a:r>
                <a:endParaRPr lang="en-US" altLang="ja-JP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>
                  <a:spcBef>
                    <a:spcPts val="1200"/>
                  </a:spcBef>
                </a:pPr>
                <a:r>
                  <a:rPr lang="en-US" altLang="ja-JP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2. </a:t>
                </a:r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深</a:t>
                </a:r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さが</a:t>
                </a:r>
                <a:r>
                  <a:rPr lang="en-US" altLang="ja-JP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D</a:t>
                </a:r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になるまで以下を繰り返す</a:t>
                </a:r>
                <a:endParaRPr lang="en-US" altLang="ja-JP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indent="-504000">
                  <a:spcBef>
                    <a:spcPts val="600"/>
                  </a:spcBef>
                </a:pPr>
                <a:r>
                  <a:rPr lang="en-US" altLang="ja-JP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 + Node</a:t>
                </a:r>
                <a:r>
                  <a:rPr lang="ja-JP" altLang="en-US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:r>
                  <a:rPr lang="en-US" altLang="ja-JP" sz="2000" i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d</a:t>
                </a:r>
                <a:r>
                  <a:rPr lang="en-US" altLang="ja-JP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:r>
                  <a:rPr lang="ja-JP" altLang="en-US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に注目</a:t>
                </a:r>
                <a:endParaRPr lang="en-US" altLang="ja-JP" sz="20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indent="-504000">
                  <a:spcBef>
                    <a:spcPts val="600"/>
                  </a:spcBef>
                </a:pPr>
                <a:r>
                  <a:rPr lang="en-US" altLang="ja-JP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 + </a:t>
                </a:r>
                <a:r>
                  <a:rPr lang="en-US" altLang="ja-JP" sz="2000" i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d </a:t>
                </a:r>
                <a:r>
                  <a:rPr lang="ja-JP" altLang="en-US" sz="2000" i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に属すデータ</a:t>
                </a:r>
                <a:r>
                  <a:rPr lang="ja-JP" altLang="en-US" sz="2000" i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群</a:t>
                </a:r>
                <a:r>
                  <a:rPr lang="ja-JP" altLang="en-US" sz="2000" i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を二分割するルールを決定</a:t>
                </a:r>
                <a:endParaRPr lang="en-US" altLang="ja-JP" sz="2000" i="1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indent="-504000">
                  <a:spcBef>
                    <a:spcPts val="600"/>
                  </a:spcBef>
                </a:pPr>
                <a:r>
                  <a:rPr lang="en-US" altLang="ja-JP" sz="2000" i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:r>
                  <a:rPr lang="en-US" altLang="ja-JP" sz="2000" i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   - </a:t>
                </a:r>
                <a:r>
                  <a:rPr lang="ja-JP" altLang="en-US" sz="2000" i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ランダムに候補を作成</a:t>
                </a:r>
                <a:endParaRPr lang="en-US" altLang="ja-JP" sz="2000" i="1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indent="-504000">
                  <a:spcBef>
                    <a:spcPts val="600"/>
                  </a:spcBef>
                </a:pPr>
                <a:r>
                  <a:rPr lang="en-US" altLang="ja-JP" sz="2000" i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:r>
                  <a:rPr lang="en-US" altLang="ja-JP" sz="2000" i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   - </a:t>
                </a:r>
                <a:r>
                  <a:rPr lang="ja-JP" altLang="en-US" sz="2000" b="1" i="1" dirty="0" smtClean="0">
                    <a:solidFill>
                      <a:srgbClr val="C00000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なるべく偏りが大きなルールを選択</a:t>
                </a:r>
                <a:endParaRPr lang="en-US" altLang="ja-JP" sz="2000" b="1" i="1" dirty="0">
                  <a:solidFill>
                    <a:srgbClr val="C00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indent="-504000">
                  <a:spcBef>
                    <a:spcPts val="600"/>
                  </a:spcBef>
                </a:pPr>
                <a:r>
                  <a:rPr lang="en-US" altLang="ja-JP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 + </a:t>
                </a:r>
                <a:r>
                  <a:rPr lang="en-US" altLang="ja-JP" sz="2000" i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d </a:t>
                </a:r>
                <a:r>
                  <a:rPr lang="ja-JP" altLang="en-US" sz="2000" i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の子に分割したデータ群を関連付け</a:t>
                </a:r>
                <a:endParaRPr lang="en-US" altLang="ja-JP" sz="2000" i="1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indent="-504000">
                  <a:spcBef>
                    <a:spcPts val="1200"/>
                  </a:spcBef>
                </a:pPr>
                <a:r>
                  <a:rPr lang="en-US" altLang="ja-JP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3. </a:t>
                </a:r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葉</a:t>
                </a:r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にラベル付け（属するデータの多数決）</a:t>
                </a:r>
                <a:endParaRPr lang="en-US" altLang="ja-JP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68" name="テキスト ボックス 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293" y="1581149"/>
                <a:ext cx="6434775" cy="3954929"/>
              </a:xfrm>
              <a:prstGeom prst="rect">
                <a:avLst/>
              </a:prstGeom>
              <a:blipFill rotWithShape="0">
                <a:blip r:embed="rId2"/>
                <a:stretch>
                  <a:fillRect l="-1420" t="-924" r="-473" b="-261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3" name="図 10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7309" y="983640"/>
            <a:ext cx="2724691" cy="1790511"/>
          </a:xfrm>
          <a:prstGeom prst="rect">
            <a:avLst/>
          </a:prstGeom>
        </p:spPr>
      </p:pic>
      <p:sp>
        <p:nvSpPr>
          <p:cNvPr id="105" name="正方形/長方形 104"/>
          <p:cNvSpPr/>
          <p:nvPr/>
        </p:nvSpPr>
        <p:spPr>
          <a:xfrm>
            <a:off x="8113987" y="1442808"/>
            <a:ext cx="5816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/>
              <a:t>root</a:t>
            </a:r>
            <a:endParaRPr lang="ja-JP" altLang="en-US" dirty="0"/>
          </a:p>
        </p:txBody>
      </p:sp>
      <p:cxnSp>
        <p:nvCxnSpPr>
          <p:cNvPr id="106" name="直線コネクタ 105"/>
          <p:cNvCxnSpPr/>
          <p:nvPr/>
        </p:nvCxnSpPr>
        <p:spPr>
          <a:xfrm flipV="1">
            <a:off x="10864531" y="1117605"/>
            <a:ext cx="0" cy="1543051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角丸四角形 72"/>
              <p:cNvSpPr/>
              <p:nvPr/>
            </p:nvSpPr>
            <p:spPr>
              <a:xfrm>
                <a:off x="7559880" y="1812140"/>
                <a:ext cx="1737360" cy="914400"/>
              </a:xfrm>
              <a:prstGeom prst="roundRect">
                <a:avLst>
                  <a:gd name="adj" fmla="val 44167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ja-JP" sz="2400" dirty="0">
                    <a:solidFill>
                      <a:schemeClr val="tx1"/>
                    </a:solidFill>
                  </a:rPr>
                  <a:t>(</a:t>
                </a:r>
                <a:r>
                  <a:rPr lang="en-US" altLang="ja-JP" sz="2400" b="1" dirty="0">
                    <a:solidFill>
                      <a:srgbClr val="00B0F0"/>
                    </a:solidFill>
                  </a:rPr>
                  <a:t>9</a:t>
                </a:r>
                <a:r>
                  <a:rPr lang="en-US" altLang="ja-JP" sz="2400" b="1" dirty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>
                    <a:solidFill>
                      <a:srgbClr val="FFC000"/>
                    </a:solidFill>
                  </a:rPr>
                  <a:t>22</a:t>
                </a:r>
                <a:r>
                  <a:rPr lang="en-US" altLang="ja-JP" sz="2400" b="1" dirty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>
                    <a:solidFill>
                      <a:srgbClr val="C00000"/>
                    </a:solidFill>
                  </a:rPr>
                  <a:t>17</a:t>
                </a:r>
                <a:r>
                  <a:rPr lang="en-US" altLang="ja-JP" sz="2400" b="1" dirty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>
                    <a:solidFill>
                      <a:srgbClr val="7030A0"/>
                    </a:solidFill>
                  </a:rPr>
                  <a:t>12</a:t>
                </a:r>
                <a:r>
                  <a:rPr lang="en-US" altLang="ja-JP" sz="2400" dirty="0">
                    <a:solidFill>
                      <a:schemeClr val="tx1"/>
                    </a:solidFill>
                  </a:rPr>
                  <a:t>)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?</m:t>
                      </m:r>
                    </m:oMath>
                  </m:oMathPara>
                </a14:m>
                <a:endParaRPr lang="ja-JP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3" name="角丸四角形 7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9880" y="1812140"/>
                <a:ext cx="1737360" cy="914400"/>
              </a:xfrm>
              <a:prstGeom prst="roundRect">
                <a:avLst>
                  <a:gd name="adj" fmla="val 44167"/>
                </a:avLst>
              </a:prstGeom>
              <a:blipFill rotWithShape="0">
                <a:blip r:embed="rId4"/>
                <a:stretch>
                  <a:fillRect l="-3136" r="-766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42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01364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図 6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7309" y="983640"/>
            <a:ext cx="2724691" cy="1790511"/>
          </a:xfrm>
          <a:prstGeom prst="rect">
            <a:avLst/>
          </a:prstGeom>
        </p:spPr>
      </p:pic>
      <p:sp>
        <p:nvSpPr>
          <p:cNvPr id="71" name="正方形/長方形 70"/>
          <p:cNvSpPr/>
          <p:nvPr/>
        </p:nvSpPr>
        <p:spPr>
          <a:xfrm>
            <a:off x="8113987" y="1442808"/>
            <a:ext cx="5816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/>
              <a:t>root</a:t>
            </a:r>
            <a:endParaRPr lang="ja-JP" altLang="en-US" dirty="0"/>
          </a:p>
        </p:txBody>
      </p:sp>
      <p:cxnSp>
        <p:nvCxnSpPr>
          <p:cNvPr id="10" name="直線コネクタ 9"/>
          <p:cNvCxnSpPr/>
          <p:nvPr/>
        </p:nvCxnSpPr>
        <p:spPr>
          <a:xfrm flipV="1">
            <a:off x="10849291" y="1094745"/>
            <a:ext cx="0" cy="1543051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/>
          <p:cNvCxnSpPr>
            <a:endCxn id="24" idx="0"/>
          </p:cNvCxnSpPr>
          <p:nvPr/>
        </p:nvCxnSpPr>
        <p:spPr>
          <a:xfrm flipH="1">
            <a:off x="8113987" y="2269340"/>
            <a:ext cx="222293" cy="114659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/>
          <p:cNvCxnSpPr>
            <a:endCxn id="25" idx="0"/>
          </p:cNvCxnSpPr>
          <p:nvPr/>
        </p:nvCxnSpPr>
        <p:spPr>
          <a:xfrm>
            <a:off x="8444448" y="2269340"/>
            <a:ext cx="2078224" cy="114659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角丸四角形 22"/>
              <p:cNvSpPr/>
              <p:nvPr/>
            </p:nvSpPr>
            <p:spPr>
              <a:xfrm>
                <a:off x="7559880" y="1812140"/>
                <a:ext cx="1737360" cy="914400"/>
              </a:xfrm>
              <a:prstGeom prst="roundRect">
                <a:avLst>
                  <a:gd name="adj" fmla="val 44167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ja-JP" sz="2400" dirty="0">
                    <a:solidFill>
                      <a:schemeClr val="tx1"/>
                    </a:solidFill>
                  </a:rPr>
                  <a:t>(</a:t>
                </a:r>
                <a:r>
                  <a:rPr lang="en-US" altLang="ja-JP" sz="2400" b="1" dirty="0">
                    <a:solidFill>
                      <a:srgbClr val="00B0F0"/>
                    </a:solidFill>
                  </a:rPr>
                  <a:t>9</a:t>
                </a:r>
                <a:r>
                  <a:rPr lang="en-US" altLang="ja-JP" sz="2400" b="1" dirty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>
                    <a:solidFill>
                      <a:srgbClr val="FFC000"/>
                    </a:solidFill>
                  </a:rPr>
                  <a:t>22</a:t>
                </a:r>
                <a:r>
                  <a:rPr lang="en-US" altLang="ja-JP" sz="2400" b="1" dirty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>
                    <a:solidFill>
                      <a:srgbClr val="C00000"/>
                    </a:solidFill>
                  </a:rPr>
                  <a:t>17</a:t>
                </a:r>
                <a:r>
                  <a:rPr lang="en-US" altLang="ja-JP" sz="2400" b="1" dirty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>
                    <a:solidFill>
                      <a:srgbClr val="7030A0"/>
                    </a:solidFill>
                  </a:rPr>
                  <a:t>12</a:t>
                </a:r>
                <a:r>
                  <a:rPr lang="en-US" altLang="ja-JP" sz="2400" dirty="0">
                    <a:solidFill>
                      <a:schemeClr val="tx1"/>
                    </a:solidFill>
                  </a:rPr>
                  <a:t>)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ja-JP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&gt;0.6</m:t>
                      </m:r>
                    </m:oMath>
                  </m:oMathPara>
                </a14:m>
                <a:endParaRPr lang="ja-JP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角丸四角形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9880" y="1812140"/>
                <a:ext cx="1737360" cy="914400"/>
              </a:xfrm>
              <a:prstGeom prst="roundRect">
                <a:avLst>
                  <a:gd name="adj" fmla="val 44167"/>
                </a:avLst>
              </a:prstGeom>
              <a:blipFill rotWithShape="0">
                <a:blip r:embed="rId4"/>
                <a:stretch>
                  <a:fillRect l="-3136" r="-766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角丸四角形 23"/>
              <p:cNvSpPr/>
              <p:nvPr/>
            </p:nvSpPr>
            <p:spPr>
              <a:xfrm>
                <a:off x="7390507" y="3415938"/>
                <a:ext cx="1446960" cy="914400"/>
              </a:xfrm>
              <a:prstGeom prst="roundRect">
                <a:avLst>
                  <a:gd name="adj" fmla="val 44167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ja-JP" sz="2400" dirty="0" smtClean="0">
                    <a:solidFill>
                      <a:schemeClr val="tx1"/>
                    </a:solidFill>
                  </a:rPr>
                  <a:t>(</a:t>
                </a:r>
                <a:r>
                  <a:rPr lang="en-US" altLang="ja-JP" sz="2400" b="1" dirty="0" smtClean="0">
                    <a:solidFill>
                      <a:srgbClr val="00B0F0"/>
                    </a:solidFill>
                  </a:rPr>
                  <a:t>9</a:t>
                </a:r>
                <a:r>
                  <a:rPr lang="en-US" altLang="ja-JP" sz="2400" b="1" dirty="0" smtClean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 smtClean="0">
                    <a:solidFill>
                      <a:srgbClr val="FFC000"/>
                    </a:solidFill>
                  </a:rPr>
                  <a:t>0</a:t>
                </a:r>
                <a:r>
                  <a:rPr lang="en-US" altLang="ja-JP" sz="2400" b="1" dirty="0" smtClean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 smtClean="0">
                    <a:solidFill>
                      <a:srgbClr val="C00000"/>
                    </a:solidFill>
                  </a:rPr>
                  <a:t>0</a:t>
                </a:r>
                <a:r>
                  <a:rPr lang="en-US" altLang="ja-JP" sz="2400" b="1" dirty="0" smtClean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 smtClean="0">
                    <a:solidFill>
                      <a:srgbClr val="7030A0"/>
                    </a:solidFill>
                  </a:rPr>
                  <a:t>12</a:t>
                </a:r>
                <a:r>
                  <a:rPr lang="en-US" altLang="ja-JP" sz="2400" dirty="0">
                    <a:solidFill>
                      <a:schemeClr val="tx1"/>
                    </a:solidFill>
                  </a:rPr>
                  <a:t>)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?</m:t>
                      </m:r>
                    </m:oMath>
                  </m:oMathPara>
                </a14:m>
                <a:endParaRPr lang="ja-JP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角丸四角形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0507" y="3415938"/>
                <a:ext cx="1446960" cy="914400"/>
              </a:xfrm>
              <a:prstGeom prst="roundRect">
                <a:avLst>
                  <a:gd name="adj" fmla="val 44167"/>
                </a:avLst>
              </a:prstGeom>
              <a:blipFill rotWithShape="0">
                <a:blip r:embed="rId5"/>
                <a:stretch>
                  <a:fillRect l="-3333" r="-833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角丸四角形 24"/>
              <p:cNvSpPr/>
              <p:nvPr/>
            </p:nvSpPr>
            <p:spPr>
              <a:xfrm>
                <a:off x="9729643" y="3415938"/>
                <a:ext cx="1586057" cy="914400"/>
              </a:xfrm>
              <a:prstGeom prst="roundRect">
                <a:avLst>
                  <a:gd name="adj" fmla="val 44167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ja-JP" sz="2400" dirty="0" smtClean="0">
                    <a:solidFill>
                      <a:schemeClr val="tx1"/>
                    </a:solidFill>
                  </a:rPr>
                  <a:t>(</a:t>
                </a:r>
                <a:r>
                  <a:rPr lang="en-US" altLang="ja-JP" sz="2400" b="1" dirty="0" smtClean="0">
                    <a:solidFill>
                      <a:srgbClr val="00B0F0"/>
                    </a:solidFill>
                  </a:rPr>
                  <a:t>0</a:t>
                </a:r>
                <a:r>
                  <a:rPr lang="en-US" altLang="ja-JP" sz="2400" b="1" dirty="0" smtClean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 smtClean="0">
                    <a:solidFill>
                      <a:srgbClr val="FFC000"/>
                    </a:solidFill>
                  </a:rPr>
                  <a:t>22</a:t>
                </a:r>
                <a:r>
                  <a:rPr lang="en-US" altLang="ja-JP" sz="2400" b="1" dirty="0" smtClean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 smtClean="0">
                    <a:solidFill>
                      <a:srgbClr val="C00000"/>
                    </a:solidFill>
                  </a:rPr>
                  <a:t>17</a:t>
                </a:r>
                <a:r>
                  <a:rPr lang="en-US" altLang="ja-JP" sz="2400" b="1" dirty="0" smtClean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 smtClean="0">
                    <a:solidFill>
                      <a:srgbClr val="7030A0"/>
                    </a:solidFill>
                  </a:rPr>
                  <a:t>0</a:t>
                </a:r>
                <a:r>
                  <a:rPr lang="en-US" altLang="ja-JP" sz="2400" dirty="0" smtClean="0">
                    <a:solidFill>
                      <a:schemeClr val="tx1"/>
                    </a:solidFill>
                  </a:rPr>
                  <a:t>) </a:t>
                </a:r>
                <a:endParaRPr lang="en-US" altLang="ja-JP" sz="2400" dirty="0">
                  <a:solidFill>
                    <a:schemeClr val="tx1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?</m:t>
                      </m:r>
                    </m:oMath>
                  </m:oMathPara>
                </a14:m>
                <a:endParaRPr lang="ja-JP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角丸四角形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29643" y="3415938"/>
                <a:ext cx="1586057" cy="914400"/>
              </a:xfrm>
              <a:prstGeom prst="roundRect">
                <a:avLst>
                  <a:gd name="adj" fmla="val 44167"/>
                </a:avLst>
              </a:prstGeom>
              <a:blipFill rotWithShape="0">
                <a:blip r:embed="rId6"/>
                <a:stretch>
                  <a:fillRect l="-3435" r="-839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テキスト ボックス 14"/>
              <p:cNvSpPr txBox="1"/>
              <p:nvPr/>
            </p:nvSpPr>
            <p:spPr>
              <a:xfrm>
                <a:off x="329293" y="1581149"/>
                <a:ext cx="6434775" cy="39549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spcBef>
                    <a:spcPts val="1200"/>
                  </a:spcBef>
                </a:pPr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入力 </a:t>
                </a:r>
                <a:r>
                  <a:rPr lang="en-US" altLang="ja-JP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: </a:t>
                </a:r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教師</a:t>
                </a:r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データ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ja-JP" sz="2400">
                                <a:latin typeface="Cambria Math" panose="02040503050406030204" pitchFamily="18" charset="0"/>
                              </a:rPr>
                              <m:t>Y</m:t>
                            </m:r>
                          </m:e>
                          <m:sub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ja-JP" sz="240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400" b="1">
                                <a:latin typeface="Cambria Math" panose="02040503050406030204" pitchFamily="18" charset="0"/>
                              </a:rPr>
                              <m:t>𝐗</m:t>
                            </m:r>
                          </m:e>
                          <m:sub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，木の深さ</a:t>
                </a:r>
                <a:r>
                  <a:rPr lang="en-US" altLang="ja-JP" sz="2400" i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D</a:t>
                </a:r>
                <a:endParaRPr lang="en-US" altLang="ja-JP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>
                  <a:spcBef>
                    <a:spcPts val="1200"/>
                  </a:spcBef>
                </a:pPr>
                <a:r>
                  <a:rPr lang="en-US" altLang="ja-JP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1. Root </a:t>
                </a:r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に全教師データを関連付け</a:t>
                </a:r>
                <a:endParaRPr lang="en-US" altLang="ja-JP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>
                  <a:spcBef>
                    <a:spcPts val="1200"/>
                  </a:spcBef>
                </a:pPr>
                <a:r>
                  <a:rPr lang="en-US" altLang="ja-JP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2. </a:t>
                </a:r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深</a:t>
                </a:r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さが</a:t>
                </a:r>
                <a:r>
                  <a:rPr lang="en-US" altLang="ja-JP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D</a:t>
                </a:r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になるまで以下を繰り返す</a:t>
                </a:r>
                <a:endParaRPr lang="en-US" altLang="ja-JP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indent="-504000">
                  <a:spcBef>
                    <a:spcPts val="600"/>
                  </a:spcBef>
                </a:pPr>
                <a:r>
                  <a:rPr lang="en-US" altLang="ja-JP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 + Node</a:t>
                </a:r>
                <a:r>
                  <a:rPr lang="ja-JP" altLang="en-US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:r>
                  <a:rPr lang="en-US" altLang="ja-JP" sz="2000" i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d</a:t>
                </a:r>
                <a:r>
                  <a:rPr lang="en-US" altLang="ja-JP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:r>
                  <a:rPr lang="ja-JP" altLang="en-US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に注目</a:t>
                </a:r>
                <a:endParaRPr lang="en-US" altLang="ja-JP" sz="20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indent="-504000">
                  <a:spcBef>
                    <a:spcPts val="600"/>
                  </a:spcBef>
                </a:pPr>
                <a:r>
                  <a:rPr lang="en-US" altLang="ja-JP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 + </a:t>
                </a:r>
                <a:r>
                  <a:rPr lang="en-US" altLang="ja-JP" sz="2000" i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d </a:t>
                </a:r>
                <a:r>
                  <a:rPr lang="ja-JP" altLang="en-US" sz="2000" i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に属すデータ</a:t>
                </a:r>
                <a:r>
                  <a:rPr lang="ja-JP" altLang="en-US" sz="2000" i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群</a:t>
                </a:r>
                <a:r>
                  <a:rPr lang="ja-JP" altLang="en-US" sz="2000" i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を二分割するルールを決定</a:t>
                </a:r>
                <a:endParaRPr lang="en-US" altLang="ja-JP" sz="2000" i="1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indent="-504000">
                  <a:spcBef>
                    <a:spcPts val="600"/>
                  </a:spcBef>
                </a:pPr>
                <a:r>
                  <a:rPr lang="en-US" altLang="ja-JP" sz="2000" i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:r>
                  <a:rPr lang="en-US" altLang="ja-JP" sz="2000" i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   - </a:t>
                </a:r>
                <a:r>
                  <a:rPr lang="ja-JP" altLang="en-US" sz="2000" i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ランダムに候補を作成</a:t>
                </a:r>
                <a:endParaRPr lang="en-US" altLang="ja-JP" sz="2000" i="1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indent="-504000">
                  <a:spcBef>
                    <a:spcPts val="600"/>
                  </a:spcBef>
                </a:pPr>
                <a:r>
                  <a:rPr lang="en-US" altLang="ja-JP" sz="2000" i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:r>
                  <a:rPr lang="en-US" altLang="ja-JP" sz="2000" i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   - </a:t>
                </a:r>
                <a:r>
                  <a:rPr lang="ja-JP" altLang="en-US" sz="2000" b="1" i="1" dirty="0" smtClean="0">
                    <a:solidFill>
                      <a:srgbClr val="C00000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なるべく偏りが大きなルールを選択</a:t>
                </a:r>
                <a:endParaRPr lang="en-US" altLang="ja-JP" sz="2000" b="1" i="1" dirty="0">
                  <a:solidFill>
                    <a:srgbClr val="C00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indent="-504000">
                  <a:spcBef>
                    <a:spcPts val="600"/>
                  </a:spcBef>
                </a:pPr>
                <a:r>
                  <a:rPr lang="en-US" altLang="ja-JP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 + </a:t>
                </a:r>
                <a:r>
                  <a:rPr lang="en-US" altLang="ja-JP" sz="2000" i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d </a:t>
                </a:r>
                <a:r>
                  <a:rPr lang="ja-JP" altLang="en-US" sz="2000" i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の子に分割したデータ群を関連付け</a:t>
                </a:r>
                <a:endParaRPr lang="en-US" altLang="ja-JP" sz="2000" i="1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indent="-504000">
                  <a:spcBef>
                    <a:spcPts val="1200"/>
                  </a:spcBef>
                </a:pPr>
                <a:r>
                  <a:rPr lang="en-US" altLang="ja-JP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3. </a:t>
                </a:r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葉</a:t>
                </a:r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にラベル付け（属するデータの多数決）</a:t>
                </a:r>
                <a:endParaRPr lang="en-US" altLang="ja-JP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15" name="テキスト ボックス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293" y="1581149"/>
                <a:ext cx="6434775" cy="3954929"/>
              </a:xfrm>
              <a:prstGeom prst="rect">
                <a:avLst/>
              </a:prstGeom>
              <a:blipFill rotWithShape="0">
                <a:blip r:embed="rId7"/>
                <a:stretch>
                  <a:fillRect l="-1420" t="-924" r="-473" b="-261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タイトル 1"/>
          <p:cNvSpPr>
            <a:spLocks noGrp="1"/>
          </p:cNvSpPr>
          <p:nvPr>
            <p:ph type="title"/>
          </p:nvPr>
        </p:nvSpPr>
        <p:spPr>
          <a:xfrm>
            <a:off x="329293" y="257019"/>
            <a:ext cx="11078936" cy="726621"/>
          </a:xfrm>
        </p:spPr>
        <p:txBody>
          <a:bodyPr>
            <a:normAutofit/>
          </a:bodyPr>
          <a:lstStyle/>
          <a:p>
            <a:pPr algn="l"/>
            <a:r>
              <a:rPr lang="ja-JP" altLang="en-US" sz="4000" dirty="0" smtClean="0"/>
              <a:t>決定木の学習 </a:t>
            </a:r>
            <a:r>
              <a:rPr lang="en-US" altLang="ja-JP" sz="4000" dirty="0" smtClean="0"/>
              <a:t>(</a:t>
            </a:r>
            <a:r>
              <a:rPr lang="ja-JP" altLang="en-US" sz="4000" dirty="0" smtClean="0"/>
              <a:t>概要</a:t>
            </a:r>
            <a:r>
              <a:rPr lang="en-US" altLang="ja-JP" sz="4000" dirty="0" smtClean="0"/>
              <a:t>)</a:t>
            </a:r>
            <a:r>
              <a:rPr lang="en-US" altLang="ja-JP" sz="1800" dirty="0" smtClean="0"/>
              <a:t>[Fielding 77; Quinlan 93; </a:t>
            </a:r>
            <a:r>
              <a:rPr lang="en-US" altLang="ja-JP" sz="1800" dirty="0" err="1" smtClean="0"/>
              <a:t>Breiman</a:t>
            </a:r>
            <a:r>
              <a:rPr lang="en-US" altLang="ja-JP" sz="1800" dirty="0" smtClean="0"/>
              <a:t> 84]</a:t>
            </a:r>
            <a:endParaRPr kumimoji="1" lang="ja-JP" altLang="en-US" sz="4000" dirty="0"/>
          </a:p>
        </p:txBody>
      </p:sp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43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31262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直線コネクタ 25"/>
          <p:cNvCxnSpPr>
            <a:endCxn id="20" idx="0"/>
          </p:cNvCxnSpPr>
          <p:nvPr/>
        </p:nvCxnSpPr>
        <p:spPr>
          <a:xfrm>
            <a:off x="8149040" y="3873138"/>
            <a:ext cx="409850" cy="83067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コネクタ 20"/>
          <p:cNvCxnSpPr/>
          <p:nvPr/>
        </p:nvCxnSpPr>
        <p:spPr>
          <a:xfrm flipH="1">
            <a:off x="7070431" y="3873138"/>
            <a:ext cx="968669" cy="9296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9" name="図 6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7309" y="983640"/>
            <a:ext cx="2724691" cy="1790511"/>
          </a:xfrm>
          <a:prstGeom prst="rect">
            <a:avLst/>
          </a:prstGeom>
        </p:spPr>
      </p:pic>
      <p:sp>
        <p:nvSpPr>
          <p:cNvPr id="71" name="正方形/長方形 70"/>
          <p:cNvSpPr/>
          <p:nvPr/>
        </p:nvSpPr>
        <p:spPr>
          <a:xfrm>
            <a:off x="8113987" y="1442808"/>
            <a:ext cx="5816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/>
              <a:t>root</a:t>
            </a:r>
            <a:endParaRPr lang="ja-JP" altLang="en-US" dirty="0"/>
          </a:p>
        </p:txBody>
      </p:sp>
      <p:cxnSp>
        <p:nvCxnSpPr>
          <p:cNvPr id="10" name="直線コネクタ 9"/>
          <p:cNvCxnSpPr/>
          <p:nvPr/>
        </p:nvCxnSpPr>
        <p:spPr>
          <a:xfrm flipV="1">
            <a:off x="10849291" y="1094745"/>
            <a:ext cx="0" cy="1543051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/>
          <p:cNvCxnSpPr>
            <a:endCxn id="24" idx="0"/>
          </p:cNvCxnSpPr>
          <p:nvPr/>
        </p:nvCxnSpPr>
        <p:spPr>
          <a:xfrm flipH="1">
            <a:off x="8113987" y="2269340"/>
            <a:ext cx="222293" cy="114659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/>
          <p:cNvCxnSpPr>
            <a:endCxn id="25" idx="0"/>
          </p:cNvCxnSpPr>
          <p:nvPr/>
        </p:nvCxnSpPr>
        <p:spPr>
          <a:xfrm>
            <a:off x="8444448" y="2269340"/>
            <a:ext cx="2078224" cy="114659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角丸四角形 22"/>
              <p:cNvSpPr/>
              <p:nvPr/>
            </p:nvSpPr>
            <p:spPr>
              <a:xfrm>
                <a:off x="7559880" y="1812140"/>
                <a:ext cx="1737360" cy="914400"/>
              </a:xfrm>
              <a:prstGeom prst="roundRect">
                <a:avLst>
                  <a:gd name="adj" fmla="val 44167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ja-JP" sz="2400" dirty="0">
                    <a:solidFill>
                      <a:schemeClr val="tx1"/>
                    </a:solidFill>
                  </a:rPr>
                  <a:t>(</a:t>
                </a:r>
                <a:r>
                  <a:rPr lang="en-US" altLang="ja-JP" sz="2400" b="1" dirty="0">
                    <a:solidFill>
                      <a:srgbClr val="00B0F0"/>
                    </a:solidFill>
                  </a:rPr>
                  <a:t>9</a:t>
                </a:r>
                <a:r>
                  <a:rPr lang="en-US" altLang="ja-JP" sz="2400" b="1" dirty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>
                    <a:solidFill>
                      <a:srgbClr val="FFC000"/>
                    </a:solidFill>
                  </a:rPr>
                  <a:t>22</a:t>
                </a:r>
                <a:r>
                  <a:rPr lang="en-US" altLang="ja-JP" sz="2400" b="1" dirty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>
                    <a:solidFill>
                      <a:srgbClr val="C00000"/>
                    </a:solidFill>
                  </a:rPr>
                  <a:t>17</a:t>
                </a:r>
                <a:r>
                  <a:rPr lang="en-US" altLang="ja-JP" sz="2400" b="1" dirty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>
                    <a:solidFill>
                      <a:srgbClr val="7030A0"/>
                    </a:solidFill>
                  </a:rPr>
                  <a:t>12</a:t>
                </a:r>
                <a:r>
                  <a:rPr lang="en-US" altLang="ja-JP" sz="2400" dirty="0">
                    <a:solidFill>
                      <a:schemeClr val="tx1"/>
                    </a:solidFill>
                  </a:rPr>
                  <a:t>)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ja-JP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&gt;0.6</m:t>
                      </m:r>
                    </m:oMath>
                  </m:oMathPara>
                </a14:m>
                <a:endParaRPr lang="ja-JP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角丸四角形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9880" y="1812140"/>
                <a:ext cx="1737360" cy="914400"/>
              </a:xfrm>
              <a:prstGeom prst="roundRect">
                <a:avLst>
                  <a:gd name="adj" fmla="val 44167"/>
                </a:avLst>
              </a:prstGeom>
              <a:blipFill rotWithShape="0">
                <a:blip r:embed="rId4"/>
                <a:stretch>
                  <a:fillRect l="-3136" r="-766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角丸四角形 23"/>
              <p:cNvSpPr/>
              <p:nvPr/>
            </p:nvSpPr>
            <p:spPr>
              <a:xfrm>
                <a:off x="7390507" y="3415938"/>
                <a:ext cx="1446960" cy="914400"/>
              </a:xfrm>
              <a:prstGeom prst="roundRect">
                <a:avLst>
                  <a:gd name="adj" fmla="val 44167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ja-JP" sz="2400" dirty="0" smtClean="0">
                    <a:solidFill>
                      <a:schemeClr val="tx1"/>
                    </a:solidFill>
                  </a:rPr>
                  <a:t>(</a:t>
                </a:r>
                <a:r>
                  <a:rPr lang="en-US" altLang="ja-JP" sz="2400" b="1" dirty="0" smtClean="0">
                    <a:solidFill>
                      <a:srgbClr val="00B0F0"/>
                    </a:solidFill>
                  </a:rPr>
                  <a:t>9</a:t>
                </a:r>
                <a:r>
                  <a:rPr lang="en-US" altLang="ja-JP" sz="2400" b="1" dirty="0" smtClean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 smtClean="0">
                    <a:solidFill>
                      <a:srgbClr val="FFC000"/>
                    </a:solidFill>
                  </a:rPr>
                  <a:t>0</a:t>
                </a:r>
                <a:r>
                  <a:rPr lang="en-US" altLang="ja-JP" sz="2400" b="1" dirty="0" smtClean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 smtClean="0">
                    <a:solidFill>
                      <a:srgbClr val="C00000"/>
                    </a:solidFill>
                  </a:rPr>
                  <a:t>0</a:t>
                </a:r>
                <a:r>
                  <a:rPr lang="en-US" altLang="ja-JP" sz="2400" b="1" dirty="0" smtClean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 smtClean="0">
                    <a:solidFill>
                      <a:srgbClr val="7030A0"/>
                    </a:solidFill>
                  </a:rPr>
                  <a:t>12</a:t>
                </a:r>
                <a:r>
                  <a:rPr lang="en-US" altLang="ja-JP" sz="2400" dirty="0">
                    <a:solidFill>
                      <a:schemeClr val="tx1"/>
                    </a:solidFill>
                  </a:rPr>
                  <a:t>)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m:rPr>
                          <m:nor/>
                        </m:rPr>
                        <a:rPr lang="en-US" altLang="ja-JP" sz="2400" dirty="0">
                          <a:solidFill>
                            <a:schemeClr val="tx1"/>
                          </a:solidFill>
                        </a:rPr>
                        <m:t>&gt;0.5</m:t>
                      </m:r>
                    </m:oMath>
                  </m:oMathPara>
                </a14:m>
                <a:endParaRPr lang="ja-JP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角丸四角形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0507" y="3415938"/>
                <a:ext cx="1446960" cy="914400"/>
              </a:xfrm>
              <a:prstGeom prst="roundRect">
                <a:avLst>
                  <a:gd name="adj" fmla="val 44167"/>
                </a:avLst>
              </a:prstGeom>
              <a:blipFill rotWithShape="0">
                <a:blip r:embed="rId5"/>
                <a:stretch>
                  <a:fillRect l="-3333" r="-833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角丸四角形 24"/>
              <p:cNvSpPr/>
              <p:nvPr/>
            </p:nvSpPr>
            <p:spPr>
              <a:xfrm>
                <a:off x="9729643" y="3415938"/>
                <a:ext cx="1586057" cy="914400"/>
              </a:xfrm>
              <a:prstGeom prst="roundRect">
                <a:avLst>
                  <a:gd name="adj" fmla="val 44167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ja-JP" sz="2400" dirty="0" smtClean="0">
                    <a:solidFill>
                      <a:schemeClr val="tx1"/>
                    </a:solidFill>
                  </a:rPr>
                  <a:t>(</a:t>
                </a:r>
                <a:r>
                  <a:rPr lang="en-US" altLang="ja-JP" sz="2400" b="1" dirty="0" smtClean="0">
                    <a:solidFill>
                      <a:srgbClr val="00B0F0"/>
                    </a:solidFill>
                  </a:rPr>
                  <a:t>0</a:t>
                </a:r>
                <a:r>
                  <a:rPr lang="en-US" altLang="ja-JP" sz="2400" b="1" dirty="0" smtClean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 smtClean="0">
                    <a:solidFill>
                      <a:srgbClr val="FFC000"/>
                    </a:solidFill>
                  </a:rPr>
                  <a:t>22</a:t>
                </a:r>
                <a:r>
                  <a:rPr lang="en-US" altLang="ja-JP" sz="2400" b="1" dirty="0" smtClean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 smtClean="0">
                    <a:solidFill>
                      <a:srgbClr val="C00000"/>
                    </a:solidFill>
                  </a:rPr>
                  <a:t>17</a:t>
                </a:r>
                <a:r>
                  <a:rPr lang="en-US" altLang="ja-JP" sz="2400" b="1" dirty="0" smtClean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 smtClean="0">
                    <a:solidFill>
                      <a:srgbClr val="7030A0"/>
                    </a:solidFill>
                  </a:rPr>
                  <a:t>0</a:t>
                </a:r>
                <a:r>
                  <a:rPr lang="en-US" altLang="ja-JP" sz="2400" dirty="0" smtClean="0">
                    <a:solidFill>
                      <a:schemeClr val="tx1"/>
                    </a:solidFill>
                  </a:rPr>
                  <a:t>) </a:t>
                </a:r>
                <a:endParaRPr lang="en-US" altLang="ja-JP" sz="2400" dirty="0">
                  <a:solidFill>
                    <a:schemeClr val="tx1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?</m:t>
                      </m:r>
                    </m:oMath>
                  </m:oMathPara>
                </a14:m>
                <a:endParaRPr lang="ja-JP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角丸四角形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29643" y="3415938"/>
                <a:ext cx="1586057" cy="914400"/>
              </a:xfrm>
              <a:prstGeom prst="roundRect">
                <a:avLst>
                  <a:gd name="adj" fmla="val 44167"/>
                </a:avLst>
              </a:prstGeom>
              <a:blipFill rotWithShape="0">
                <a:blip r:embed="rId6"/>
                <a:stretch>
                  <a:fillRect l="-3435" r="-839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角丸四角形 14"/>
              <p:cNvSpPr/>
              <p:nvPr/>
            </p:nvSpPr>
            <p:spPr>
              <a:xfrm>
                <a:off x="6526264" y="4703816"/>
                <a:ext cx="1246136" cy="914400"/>
              </a:xfrm>
              <a:prstGeom prst="roundRect">
                <a:avLst>
                  <a:gd name="adj" fmla="val 33334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ja-JP" sz="2400" dirty="0" smtClean="0">
                    <a:solidFill>
                      <a:schemeClr val="tx1"/>
                    </a:solidFill>
                  </a:rPr>
                  <a:t>(</a:t>
                </a:r>
                <a:r>
                  <a:rPr lang="en-US" altLang="ja-JP" sz="2400" b="1" dirty="0" smtClean="0">
                    <a:solidFill>
                      <a:srgbClr val="00B0F0"/>
                    </a:solidFill>
                  </a:rPr>
                  <a:t>9</a:t>
                </a:r>
                <a:r>
                  <a:rPr lang="en-US" altLang="ja-JP" sz="2400" b="1" dirty="0" smtClean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 smtClean="0">
                    <a:solidFill>
                      <a:srgbClr val="FFC000"/>
                    </a:solidFill>
                  </a:rPr>
                  <a:t>0</a:t>
                </a:r>
                <a:r>
                  <a:rPr lang="en-US" altLang="ja-JP" sz="2400" b="1" dirty="0" smtClean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 smtClean="0">
                    <a:solidFill>
                      <a:srgbClr val="C00000"/>
                    </a:solidFill>
                  </a:rPr>
                  <a:t>0</a:t>
                </a:r>
                <a:r>
                  <a:rPr lang="en-US" altLang="ja-JP" sz="2400" b="1" dirty="0" smtClean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 smtClean="0">
                    <a:solidFill>
                      <a:srgbClr val="7030A0"/>
                    </a:solidFill>
                  </a:rPr>
                  <a:t>0</a:t>
                </a:r>
                <a:r>
                  <a:rPr lang="en-US" altLang="ja-JP" sz="2400" dirty="0" smtClean="0">
                    <a:solidFill>
                      <a:schemeClr val="tx1"/>
                    </a:solidFill>
                  </a:rPr>
                  <a:t>) </a:t>
                </a:r>
                <a:endParaRPr lang="en-US" altLang="ja-JP" sz="2400" dirty="0">
                  <a:solidFill>
                    <a:schemeClr val="tx1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b="1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𝒀</m:t>
                      </m:r>
                      <m:r>
                        <a:rPr lang="en-US" altLang="ja-JP" sz="2400" b="1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ja-JP" sz="2400" b="1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ja-JP" altLang="en-US" sz="24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角丸四角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6264" y="4703816"/>
                <a:ext cx="1246136" cy="914400"/>
              </a:xfrm>
              <a:prstGeom prst="roundRect">
                <a:avLst>
                  <a:gd name="adj" fmla="val 33334"/>
                </a:avLst>
              </a:prstGeom>
              <a:blipFill rotWithShape="0">
                <a:blip r:embed="rId7"/>
                <a:stretch>
                  <a:fillRect l="-5825" r="-1213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直線コネクタ 18"/>
          <p:cNvCxnSpPr/>
          <p:nvPr/>
        </p:nvCxnSpPr>
        <p:spPr>
          <a:xfrm flipH="1">
            <a:off x="9776461" y="1950720"/>
            <a:ext cx="1057590" cy="1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角丸四角形 19"/>
              <p:cNvSpPr/>
              <p:nvPr/>
            </p:nvSpPr>
            <p:spPr>
              <a:xfrm>
                <a:off x="7882340" y="4703816"/>
                <a:ext cx="1353100" cy="914400"/>
              </a:xfrm>
              <a:prstGeom prst="roundRect">
                <a:avLst>
                  <a:gd name="adj" fmla="val 30001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ja-JP" sz="2400" dirty="0" smtClean="0">
                    <a:solidFill>
                      <a:schemeClr val="tx1"/>
                    </a:solidFill>
                  </a:rPr>
                  <a:t>(</a:t>
                </a:r>
                <a:r>
                  <a:rPr lang="en-US" altLang="ja-JP" sz="2400" b="1" dirty="0">
                    <a:solidFill>
                      <a:srgbClr val="00B0F0"/>
                    </a:solidFill>
                  </a:rPr>
                  <a:t>0</a:t>
                </a:r>
                <a:r>
                  <a:rPr lang="en-US" altLang="ja-JP" sz="2400" b="1" dirty="0" smtClean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 smtClean="0">
                    <a:solidFill>
                      <a:srgbClr val="FFC000"/>
                    </a:solidFill>
                  </a:rPr>
                  <a:t>0</a:t>
                </a:r>
                <a:r>
                  <a:rPr lang="en-US" altLang="ja-JP" sz="2400" b="1" dirty="0" smtClean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 smtClean="0">
                    <a:solidFill>
                      <a:srgbClr val="C00000"/>
                    </a:solidFill>
                  </a:rPr>
                  <a:t>0</a:t>
                </a:r>
                <a:r>
                  <a:rPr lang="en-US" altLang="ja-JP" sz="2400" b="1" dirty="0" smtClean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 smtClean="0">
                    <a:solidFill>
                      <a:srgbClr val="7030A0"/>
                    </a:solidFill>
                  </a:rPr>
                  <a:t>12</a:t>
                </a:r>
                <a:r>
                  <a:rPr lang="en-US" altLang="ja-JP" sz="2400" dirty="0" smtClean="0">
                    <a:solidFill>
                      <a:schemeClr val="tx1"/>
                    </a:solidFill>
                  </a:rPr>
                  <a:t>) </a:t>
                </a:r>
                <a:endParaRPr lang="en-US" altLang="ja-JP" sz="2400" dirty="0">
                  <a:solidFill>
                    <a:schemeClr val="tx1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𝒀</m:t>
                      </m:r>
                      <m:r>
                        <a:rPr lang="en-US" altLang="ja-JP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ja-JP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𝟒</m:t>
                      </m:r>
                    </m:oMath>
                  </m:oMathPara>
                </a14:m>
                <a:endParaRPr lang="ja-JP" altLang="en-US" sz="2400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0" name="角丸四角形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2340" y="4703816"/>
                <a:ext cx="1353100" cy="914400"/>
              </a:xfrm>
              <a:prstGeom prst="roundRect">
                <a:avLst>
                  <a:gd name="adj" fmla="val 30001"/>
                </a:avLst>
              </a:prstGeom>
              <a:blipFill rotWithShape="0">
                <a:blip r:embed="rId8"/>
                <a:stretch>
                  <a:fillRect l="-6696" r="-1294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テキスト ボックス 17"/>
              <p:cNvSpPr txBox="1"/>
              <p:nvPr/>
            </p:nvSpPr>
            <p:spPr>
              <a:xfrm>
                <a:off x="329293" y="1581149"/>
                <a:ext cx="6434775" cy="39549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spcBef>
                    <a:spcPts val="1200"/>
                  </a:spcBef>
                </a:pPr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入力 </a:t>
                </a:r>
                <a:r>
                  <a:rPr lang="en-US" altLang="ja-JP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: </a:t>
                </a:r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教師</a:t>
                </a:r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データ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ja-JP" sz="2400">
                                <a:latin typeface="Cambria Math" panose="02040503050406030204" pitchFamily="18" charset="0"/>
                              </a:rPr>
                              <m:t>Y</m:t>
                            </m:r>
                          </m:e>
                          <m:sub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ja-JP" sz="240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400" b="1">
                                <a:latin typeface="Cambria Math" panose="02040503050406030204" pitchFamily="18" charset="0"/>
                              </a:rPr>
                              <m:t>𝐗</m:t>
                            </m:r>
                          </m:e>
                          <m:sub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，木の深さ</a:t>
                </a:r>
                <a:r>
                  <a:rPr lang="en-US" altLang="ja-JP" sz="2400" i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D</a:t>
                </a:r>
                <a:endParaRPr lang="en-US" altLang="ja-JP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>
                  <a:spcBef>
                    <a:spcPts val="1200"/>
                  </a:spcBef>
                </a:pPr>
                <a:r>
                  <a:rPr lang="en-US" altLang="ja-JP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1. Root </a:t>
                </a:r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に全教師データを関連付け</a:t>
                </a:r>
                <a:endParaRPr lang="en-US" altLang="ja-JP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>
                  <a:spcBef>
                    <a:spcPts val="1200"/>
                  </a:spcBef>
                </a:pPr>
                <a:r>
                  <a:rPr lang="en-US" altLang="ja-JP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2. </a:t>
                </a:r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深</a:t>
                </a:r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さが</a:t>
                </a:r>
                <a:r>
                  <a:rPr lang="en-US" altLang="ja-JP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D</a:t>
                </a:r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になるまで以下を繰り返す</a:t>
                </a:r>
                <a:endParaRPr lang="en-US" altLang="ja-JP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indent="-504000">
                  <a:spcBef>
                    <a:spcPts val="600"/>
                  </a:spcBef>
                </a:pPr>
                <a:r>
                  <a:rPr lang="en-US" altLang="ja-JP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 + Node</a:t>
                </a:r>
                <a:r>
                  <a:rPr lang="ja-JP" altLang="en-US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:r>
                  <a:rPr lang="en-US" altLang="ja-JP" sz="2000" i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d</a:t>
                </a:r>
                <a:r>
                  <a:rPr lang="en-US" altLang="ja-JP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:r>
                  <a:rPr lang="ja-JP" altLang="en-US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に注目</a:t>
                </a:r>
                <a:endParaRPr lang="en-US" altLang="ja-JP" sz="20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indent="-504000">
                  <a:spcBef>
                    <a:spcPts val="600"/>
                  </a:spcBef>
                </a:pPr>
                <a:r>
                  <a:rPr lang="en-US" altLang="ja-JP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 + </a:t>
                </a:r>
                <a:r>
                  <a:rPr lang="en-US" altLang="ja-JP" sz="2000" i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d </a:t>
                </a:r>
                <a:r>
                  <a:rPr lang="ja-JP" altLang="en-US" sz="2000" i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に属すデータ</a:t>
                </a:r>
                <a:r>
                  <a:rPr lang="ja-JP" altLang="en-US" sz="2000" i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群</a:t>
                </a:r>
                <a:r>
                  <a:rPr lang="ja-JP" altLang="en-US" sz="2000" i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を二分割するルールを決定</a:t>
                </a:r>
                <a:endParaRPr lang="en-US" altLang="ja-JP" sz="2000" i="1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indent="-504000">
                  <a:spcBef>
                    <a:spcPts val="600"/>
                  </a:spcBef>
                </a:pPr>
                <a:r>
                  <a:rPr lang="en-US" altLang="ja-JP" sz="2000" i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:r>
                  <a:rPr lang="en-US" altLang="ja-JP" sz="2000" i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   - </a:t>
                </a:r>
                <a:r>
                  <a:rPr lang="ja-JP" altLang="en-US" sz="2000" i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ランダムに候補を作成</a:t>
                </a:r>
                <a:endParaRPr lang="en-US" altLang="ja-JP" sz="2000" i="1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indent="-504000">
                  <a:spcBef>
                    <a:spcPts val="600"/>
                  </a:spcBef>
                </a:pPr>
                <a:r>
                  <a:rPr lang="en-US" altLang="ja-JP" sz="2000" i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:r>
                  <a:rPr lang="en-US" altLang="ja-JP" sz="2000" i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   - </a:t>
                </a:r>
                <a:r>
                  <a:rPr lang="ja-JP" altLang="en-US" sz="2000" b="1" i="1" dirty="0" smtClean="0">
                    <a:solidFill>
                      <a:srgbClr val="C00000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なるべく偏りが大きなルールを選択</a:t>
                </a:r>
                <a:endParaRPr lang="en-US" altLang="ja-JP" sz="2000" b="1" i="1" dirty="0">
                  <a:solidFill>
                    <a:srgbClr val="C00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indent="-504000">
                  <a:spcBef>
                    <a:spcPts val="600"/>
                  </a:spcBef>
                </a:pPr>
                <a:r>
                  <a:rPr lang="en-US" altLang="ja-JP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 + </a:t>
                </a:r>
                <a:r>
                  <a:rPr lang="en-US" altLang="ja-JP" sz="2000" i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d </a:t>
                </a:r>
                <a:r>
                  <a:rPr lang="ja-JP" altLang="en-US" sz="2000" i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の子に分割したデータ群を関連付け</a:t>
                </a:r>
                <a:endParaRPr lang="en-US" altLang="ja-JP" sz="2000" i="1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indent="-504000">
                  <a:spcBef>
                    <a:spcPts val="1200"/>
                  </a:spcBef>
                </a:pPr>
                <a:r>
                  <a:rPr lang="en-US" altLang="ja-JP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3. </a:t>
                </a:r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葉</a:t>
                </a:r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にラベル付け（属するデータの多数決）</a:t>
                </a:r>
                <a:endParaRPr lang="en-US" altLang="ja-JP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18" name="テキスト ボックス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293" y="1581149"/>
                <a:ext cx="6434775" cy="3954929"/>
              </a:xfrm>
              <a:prstGeom prst="rect">
                <a:avLst/>
              </a:prstGeom>
              <a:blipFill rotWithShape="0">
                <a:blip r:embed="rId9"/>
                <a:stretch>
                  <a:fillRect l="-1420" t="-924" r="-473" b="-261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タイトル 1"/>
          <p:cNvSpPr>
            <a:spLocks noGrp="1"/>
          </p:cNvSpPr>
          <p:nvPr>
            <p:ph type="title"/>
          </p:nvPr>
        </p:nvSpPr>
        <p:spPr>
          <a:xfrm>
            <a:off x="329293" y="257019"/>
            <a:ext cx="11078936" cy="726621"/>
          </a:xfrm>
        </p:spPr>
        <p:txBody>
          <a:bodyPr>
            <a:normAutofit/>
          </a:bodyPr>
          <a:lstStyle/>
          <a:p>
            <a:pPr algn="l"/>
            <a:r>
              <a:rPr lang="ja-JP" altLang="en-US" sz="4000" dirty="0" smtClean="0"/>
              <a:t>決定木の学習 </a:t>
            </a:r>
            <a:r>
              <a:rPr lang="en-US" altLang="ja-JP" sz="4000" dirty="0" smtClean="0"/>
              <a:t>(</a:t>
            </a:r>
            <a:r>
              <a:rPr lang="ja-JP" altLang="en-US" sz="4000" dirty="0" smtClean="0"/>
              <a:t>概要</a:t>
            </a:r>
            <a:r>
              <a:rPr lang="en-US" altLang="ja-JP" sz="4000" dirty="0" smtClean="0"/>
              <a:t>)</a:t>
            </a:r>
            <a:r>
              <a:rPr lang="en-US" altLang="ja-JP" sz="1800" dirty="0" smtClean="0"/>
              <a:t>[Fielding 77; Quinlan 93; </a:t>
            </a:r>
            <a:r>
              <a:rPr lang="en-US" altLang="ja-JP" sz="1800" dirty="0" err="1" smtClean="0"/>
              <a:t>Breiman</a:t>
            </a:r>
            <a:r>
              <a:rPr lang="en-US" altLang="ja-JP" sz="1800" dirty="0" smtClean="0"/>
              <a:t> 84]</a:t>
            </a:r>
            <a:endParaRPr kumimoji="1" lang="ja-JP" altLang="en-US" sz="4000" dirty="0"/>
          </a:p>
        </p:txBody>
      </p:sp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44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6332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直線コネクタ 17"/>
          <p:cNvCxnSpPr>
            <a:endCxn id="28" idx="0"/>
          </p:cNvCxnSpPr>
          <p:nvPr/>
        </p:nvCxnSpPr>
        <p:spPr>
          <a:xfrm>
            <a:off x="10621329" y="3923496"/>
            <a:ext cx="671720" cy="7803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コネクタ 21"/>
          <p:cNvCxnSpPr/>
          <p:nvPr/>
        </p:nvCxnSpPr>
        <p:spPr>
          <a:xfrm flipH="1">
            <a:off x="9880996" y="3923496"/>
            <a:ext cx="555909" cy="8792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コネクタ 25"/>
          <p:cNvCxnSpPr>
            <a:endCxn id="20" idx="0"/>
          </p:cNvCxnSpPr>
          <p:nvPr/>
        </p:nvCxnSpPr>
        <p:spPr>
          <a:xfrm>
            <a:off x="8149040" y="3873138"/>
            <a:ext cx="333445" cy="83067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コネクタ 20"/>
          <p:cNvCxnSpPr/>
          <p:nvPr/>
        </p:nvCxnSpPr>
        <p:spPr>
          <a:xfrm flipH="1">
            <a:off x="7070431" y="3873138"/>
            <a:ext cx="968669" cy="9296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9" name="図 6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7309" y="983640"/>
            <a:ext cx="2724691" cy="1790511"/>
          </a:xfrm>
          <a:prstGeom prst="rect">
            <a:avLst/>
          </a:prstGeom>
        </p:spPr>
      </p:pic>
      <p:sp>
        <p:nvSpPr>
          <p:cNvPr id="71" name="正方形/長方形 70"/>
          <p:cNvSpPr/>
          <p:nvPr/>
        </p:nvSpPr>
        <p:spPr>
          <a:xfrm>
            <a:off x="8113987" y="1442808"/>
            <a:ext cx="5816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/>
              <a:t>root</a:t>
            </a:r>
            <a:endParaRPr lang="ja-JP" altLang="en-US" dirty="0"/>
          </a:p>
        </p:txBody>
      </p:sp>
      <p:cxnSp>
        <p:nvCxnSpPr>
          <p:cNvPr id="10" name="直線コネクタ 9"/>
          <p:cNvCxnSpPr/>
          <p:nvPr/>
        </p:nvCxnSpPr>
        <p:spPr>
          <a:xfrm flipV="1">
            <a:off x="10849291" y="1094745"/>
            <a:ext cx="0" cy="1543051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/>
          <p:cNvCxnSpPr>
            <a:endCxn id="24" idx="0"/>
          </p:cNvCxnSpPr>
          <p:nvPr/>
        </p:nvCxnSpPr>
        <p:spPr>
          <a:xfrm flipH="1">
            <a:off x="8113987" y="2269340"/>
            <a:ext cx="222293" cy="114659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/>
          <p:cNvCxnSpPr>
            <a:endCxn id="25" idx="0"/>
          </p:cNvCxnSpPr>
          <p:nvPr/>
        </p:nvCxnSpPr>
        <p:spPr>
          <a:xfrm>
            <a:off x="8444448" y="2269340"/>
            <a:ext cx="2078224" cy="114659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角丸四角形 22"/>
              <p:cNvSpPr/>
              <p:nvPr/>
            </p:nvSpPr>
            <p:spPr>
              <a:xfrm>
                <a:off x="7559880" y="1812140"/>
                <a:ext cx="1737360" cy="914400"/>
              </a:xfrm>
              <a:prstGeom prst="roundRect">
                <a:avLst>
                  <a:gd name="adj" fmla="val 44167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ja-JP" sz="2400" dirty="0">
                    <a:solidFill>
                      <a:schemeClr val="tx1"/>
                    </a:solidFill>
                  </a:rPr>
                  <a:t>(</a:t>
                </a:r>
                <a:r>
                  <a:rPr lang="en-US" altLang="ja-JP" sz="2400" b="1" dirty="0">
                    <a:solidFill>
                      <a:srgbClr val="00B0F0"/>
                    </a:solidFill>
                  </a:rPr>
                  <a:t>9</a:t>
                </a:r>
                <a:r>
                  <a:rPr lang="en-US" altLang="ja-JP" sz="2400" b="1" dirty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>
                    <a:solidFill>
                      <a:srgbClr val="FFC000"/>
                    </a:solidFill>
                  </a:rPr>
                  <a:t>22</a:t>
                </a:r>
                <a:r>
                  <a:rPr lang="en-US" altLang="ja-JP" sz="2400" b="1" dirty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>
                    <a:solidFill>
                      <a:srgbClr val="C00000"/>
                    </a:solidFill>
                  </a:rPr>
                  <a:t>17</a:t>
                </a:r>
                <a:r>
                  <a:rPr lang="en-US" altLang="ja-JP" sz="2400" b="1" dirty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>
                    <a:solidFill>
                      <a:srgbClr val="7030A0"/>
                    </a:solidFill>
                  </a:rPr>
                  <a:t>12</a:t>
                </a:r>
                <a:r>
                  <a:rPr lang="en-US" altLang="ja-JP" sz="2400" dirty="0">
                    <a:solidFill>
                      <a:schemeClr val="tx1"/>
                    </a:solidFill>
                  </a:rPr>
                  <a:t>)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ja-JP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&gt;0.6</m:t>
                      </m:r>
                    </m:oMath>
                  </m:oMathPara>
                </a14:m>
                <a:endParaRPr lang="ja-JP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角丸四角形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9880" y="1812140"/>
                <a:ext cx="1737360" cy="914400"/>
              </a:xfrm>
              <a:prstGeom prst="roundRect">
                <a:avLst>
                  <a:gd name="adj" fmla="val 44167"/>
                </a:avLst>
              </a:prstGeom>
              <a:blipFill rotWithShape="0">
                <a:blip r:embed="rId4"/>
                <a:stretch>
                  <a:fillRect l="-3136" r="-766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角丸四角形 23"/>
              <p:cNvSpPr/>
              <p:nvPr/>
            </p:nvSpPr>
            <p:spPr>
              <a:xfrm>
                <a:off x="7390507" y="3415938"/>
                <a:ext cx="1446960" cy="914400"/>
              </a:xfrm>
              <a:prstGeom prst="roundRect">
                <a:avLst>
                  <a:gd name="adj" fmla="val 44167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ja-JP" sz="2400" dirty="0" smtClean="0">
                    <a:solidFill>
                      <a:schemeClr val="tx1"/>
                    </a:solidFill>
                  </a:rPr>
                  <a:t>(</a:t>
                </a:r>
                <a:r>
                  <a:rPr lang="en-US" altLang="ja-JP" sz="2400" b="1" dirty="0" smtClean="0">
                    <a:solidFill>
                      <a:srgbClr val="00B0F0"/>
                    </a:solidFill>
                  </a:rPr>
                  <a:t>9</a:t>
                </a:r>
                <a:r>
                  <a:rPr lang="en-US" altLang="ja-JP" sz="2400" b="1" dirty="0" smtClean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 smtClean="0">
                    <a:solidFill>
                      <a:srgbClr val="FFC000"/>
                    </a:solidFill>
                  </a:rPr>
                  <a:t>0</a:t>
                </a:r>
                <a:r>
                  <a:rPr lang="en-US" altLang="ja-JP" sz="2400" b="1" dirty="0" smtClean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 smtClean="0">
                    <a:solidFill>
                      <a:srgbClr val="C00000"/>
                    </a:solidFill>
                  </a:rPr>
                  <a:t>0</a:t>
                </a:r>
                <a:r>
                  <a:rPr lang="en-US" altLang="ja-JP" sz="2400" b="1" dirty="0" smtClean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 smtClean="0">
                    <a:solidFill>
                      <a:srgbClr val="7030A0"/>
                    </a:solidFill>
                  </a:rPr>
                  <a:t>12</a:t>
                </a:r>
                <a:r>
                  <a:rPr lang="en-US" altLang="ja-JP" sz="2400" dirty="0">
                    <a:solidFill>
                      <a:schemeClr val="tx1"/>
                    </a:solidFill>
                  </a:rPr>
                  <a:t>)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m:rPr>
                          <m:nor/>
                        </m:rPr>
                        <a:rPr lang="en-US" altLang="ja-JP" sz="2400" dirty="0">
                          <a:solidFill>
                            <a:schemeClr val="tx1"/>
                          </a:solidFill>
                        </a:rPr>
                        <m:t>&gt;0.5</m:t>
                      </m:r>
                    </m:oMath>
                  </m:oMathPara>
                </a14:m>
                <a:endParaRPr lang="ja-JP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角丸四角形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0507" y="3415938"/>
                <a:ext cx="1446960" cy="914400"/>
              </a:xfrm>
              <a:prstGeom prst="roundRect">
                <a:avLst>
                  <a:gd name="adj" fmla="val 44167"/>
                </a:avLst>
              </a:prstGeom>
              <a:blipFill rotWithShape="0">
                <a:blip r:embed="rId5"/>
                <a:stretch>
                  <a:fillRect l="-3333" r="-833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角丸四角形 24"/>
              <p:cNvSpPr/>
              <p:nvPr/>
            </p:nvSpPr>
            <p:spPr>
              <a:xfrm>
                <a:off x="9729643" y="3415938"/>
                <a:ext cx="1586057" cy="914400"/>
              </a:xfrm>
              <a:prstGeom prst="roundRect">
                <a:avLst>
                  <a:gd name="adj" fmla="val 44167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ja-JP" sz="2400" dirty="0" smtClean="0">
                    <a:solidFill>
                      <a:schemeClr val="tx1"/>
                    </a:solidFill>
                  </a:rPr>
                  <a:t>(</a:t>
                </a:r>
                <a:r>
                  <a:rPr lang="en-US" altLang="ja-JP" sz="2400" b="1" dirty="0" smtClean="0">
                    <a:solidFill>
                      <a:srgbClr val="00B0F0"/>
                    </a:solidFill>
                  </a:rPr>
                  <a:t>0</a:t>
                </a:r>
                <a:r>
                  <a:rPr lang="en-US" altLang="ja-JP" sz="2400" b="1" dirty="0" smtClean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 smtClean="0">
                    <a:solidFill>
                      <a:srgbClr val="FFC000"/>
                    </a:solidFill>
                  </a:rPr>
                  <a:t>22</a:t>
                </a:r>
                <a:r>
                  <a:rPr lang="en-US" altLang="ja-JP" sz="2400" b="1" dirty="0" smtClean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 smtClean="0">
                    <a:solidFill>
                      <a:srgbClr val="C00000"/>
                    </a:solidFill>
                  </a:rPr>
                  <a:t>17</a:t>
                </a:r>
                <a:r>
                  <a:rPr lang="en-US" altLang="ja-JP" sz="2400" b="1" dirty="0" smtClean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 smtClean="0">
                    <a:solidFill>
                      <a:srgbClr val="7030A0"/>
                    </a:solidFill>
                  </a:rPr>
                  <a:t>0</a:t>
                </a:r>
                <a:r>
                  <a:rPr lang="en-US" altLang="ja-JP" sz="2400" dirty="0" smtClean="0">
                    <a:solidFill>
                      <a:schemeClr val="tx1"/>
                    </a:solidFill>
                  </a:rPr>
                  <a:t>) </a:t>
                </a:r>
                <a:endParaRPr lang="en-US" altLang="ja-JP" sz="2400" dirty="0">
                  <a:solidFill>
                    <a:schemeClr val="tx1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m:rPr>
                          <m:nor/>
                        </m:rPr>
                        <a:rPr lang="en-US" altLang="ja-JP" sz="2400" dirty="0">
                          <a:solidFill>
                            <a:schemeClr val="tx1"/>
                          </a:solidFill>
                        </a:rPr>
                        <m:t>&gt;0.7</m:t>
                      </m:r>
                    </m:oMath>
                  </m:oMathPara>
                </a14:m>
                <a:endParaRPr lang="ja-JP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角丸四角形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29643" y="3415938"/>
                <a:ext cx="1586057" cy="914400"/>
              </a:xfrm>
              <a:prstGeom prst="roundRect">
                <a:avLst>
                  <a:gd name="adj" fmla="val 44167"/>
                </a:avLst>
              </a:prstGeom>
              <a:blipFill rotWithShape="0">
                <a:blip r:embed="rId6"/>
                <a:stretch>
                  <a:fillRect l="-3435" r="-839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角丸四角形 14"/>
              <p:cNvSpPr/>
              <p:nvPr/>
            </p:nvSpPr>
            <p:spPr>
              <a:xfrm>
                <a:off x="6526264" y="4703816"/>
                <a:ext cx="1105405" cy="811133"/>
              </a:xfrm>
              <a:prstGeom prst="roundRect">
                <a:avLst>
                  <a:gd name="adj" fmla="val 33334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ja-JP" sz="2000" dirty="0" smtClean="0">
                    <a:solidFill>
                      <a:schemeClr val="tx1"/>
                    </a:solidFill>
                  </a:rPr>
                  <a:t>(</a:t>
                </a:r>
                <a:r>
                  <a:rPr lang="en-US" altLang="ja-JP" sz="2000" b="1" dirty="0" smtClean="0">
                    <a:solidFill>
                      <a:srgbClr val="00B0F0"/>
                    </a:solidFill>
                  </a:rPr>
                  <a:t>9</a:t>
                </a:r>
                <a:r>
                  <a:rPr lang="en-US" altLang="ja-JP" sz="2000" b="1" dirty="0" smtClean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000" b="1" dirty="0" smtClean="0">
                    <a:solidFill>
                      <a:srgbClr val="FFC000"/>
                    </a:solidFill>
                  </a:rPr>
                  <a:t>0</a:t>
                </a:r>
                <a:r>
                  <a:rPr lang="en-US" altLang="ja-JP" sz="2000" b="1" dirty="0" smtClean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000" b="1" dirty="0" smtClean="0">
                    <a:solidFill>
                      <a:srgbClr val="C00000"/>
                    </a:solidFill>
                  </a:rPr>
                  <a:t>0</a:t>
                </a:r>
                <a:r>
                  <a:rPr lang="en-US" altLang="ja-JP" sz="2000" b="1" dirty="0" smtClean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000" b="1" dirty="0" smtClean="0">
                    <a:solidFill>
                      <a:srgbClr val="7030A0"/>
                    </a:solidFill>
                  </a:rPr>
                  <a:t>0</a:t>
                </a:r>
                <a:r>
                  <a:rPr lang="en-US" altLang="ja-JP" sz="2000" dirty="0" smtClean="0">
                    <a:solidFill>
                      <a:schemeClr val="tx1"/>
                    </a:solidFill>
                  </a:rPr>
                  <a:t>) </a:t>
                </a:r>
                <a:endParaRPr lang="en-US" altLang="ja-JP" sz="2000" dirty="0">
                  <a:solidFill>
                    <a:schemeClr val="tx1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000" b="1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𝒀</m:t>
                      </m:r>
                      <m:r>
                        <a:rPr lang="en-US" altLang="ja-JP" sz="2000" b="1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ja-JP" sz="2000" b="1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ja-JP" altLang="en-US" sz="2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角丸四角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6264" y="4703816"/>
                <a:ext cx="1105405" cy="811133"/>
              </a:xfrm>
              <a:prstGeom prst="roundRect">
                <a:avLst>
                  <a:gd name="adj" fmla="val 33334"/>
                </a:avLst>
              </a:prstGeom>
              <a:blipFill rotWithShape="0">
                <a:blip r:embed="rId7"/>
                <a:stretch>
                  <a:fillRect l="-3279" r="-7104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直線コネクタ 18"/>
          <p:cNvCxnSpPr/>
          <p:nvPr/>
        </p:nvCxnSpPr>
        <p:spPr>
          <a:xfrm flipH="1">
            <a:off x="9776461" y="1950720"/>
            <a:ext cx="1057590" cy="1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角丸四角形 19"/>
              <p:cNvSpPr/>
              <p:nvPr/>
            </p:nvSpPr>
            <p:spPr>
              <a:xfrm>
                <a:off x="7882340" y="4703816"/>
                <a:ext cx="1200289" cy="811133"/>
              </a:xfrm>
              <a:prstGeom prst="roundRect">
                <a:avLst>
                  <a:gd name="adj" fmla="val 30001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ja-JP" sz="2000" dirty="0" smtClean="0">
                    <a:solidFill>
                      <a:schemeClr val="tx1"/>
                    </a:solidFill>
                  </a:rPr>
                  <a:t>(</a:t>
                </a:r>
                <a:r>
                  <a:rPr lang="en-US" altLang="ja-JP" sz="2000" b="1" dirty="0">
                    <a:solidFill>
                      <a:srgbClr val="00B0F0"/>
                    </a:solidFill>
                  </a:rPr>
                  <a:t>0</a:t>
                </a:r>
                <a:r>
                  <a:rPr lang="en-US" altLang="ja-JP" sz="2000" b="1" dirty="0" smtClean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000" b="1" dirty="0" smtClean="0">
                    <a:solidFill>
                      <a:srgbClr val="FFC000"/>
                    </a:solidFill>
                  </a:rPr>
                  <a:t>0</a:t>
                </a:r>
                <a:r>
                  <a:rPr lang="en-US" altLang="ja-JP" sz="2000" b="1" dirty="0" smtClean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000" b="1" dirty="0" smtClean="0">
                    <a:solidFill>
                      <a:srgbClr val="C00000"/>
                    </a:solidFill>
                  </a:rPr>
                  <a:t>0</a:t>
                </a:r>
                <a:r>
                  <a:rPr lang="en-US" altLang="ja-JP" sz="2000" b="1" dirty="0" smtClean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000" b="1" dirty="0" smtClean="0">
                    <a:solidFill>
                      <a:srgbClr val="7030A0"/>
                    </a:solidFill>
                  </a:rPr>
                  <a:t>12</a:t>
                </a:r>
                <a:r>
                  <a:rPr lang="en-US" altLang="ja-JP" sz="2000" dirty="0" smtClean="0">
                    <a:solidFill>
                      <a:schemeClr val="tx1"/>
                    </a:solidFill>
                  </a:rPr>
                  <a:t>) </a:t>
                </a:r>
                <a:endParaRPr lang="en-US" altLang="ja-JP" sz="2000" dirty="0">
                  <a:solidFill>
                    <a:schemeClr val="tx1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0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𝒀</m:t>
                      </m:r>
                      <m:r>
                        <a:rPr lang="en-US" altLang="ja-JP" sz="20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ja-JP" sz="20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𝟒</m:t>
                      </m:r>
                    </m:oMath>
                  </m:oMathPara>
                </a14:m>
                <a:endParaRPr lang="ja-JP" altLang="en-US" sz="2000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0" name="角丸四角形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2340" y="4703816"/>
                <a:ext cx="1200289" cy="811133"/>
              </a:xfrm>
              <a:prstGeom prst="roundRect">
                <a:avLst>
                  <a:gd name="adj" fmla="val 30001"/>
                </a:avLst>
              </a:prstGeom>
              <a:blipFill rotWithShape="0">
                <a:blip r:embed="rId8"/>
                <a:stretch>
                  <a:fillRect l="-4523" r="-7538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角丸四角形 26"/>
              <p:cNvSpPr/>
              <p:nvPr/>
            </p:nvSpPr>
            <p:spPr>
              <a:xfrm>
                <a:off x="9336828" y="4703816"/>
                <a:ext cx="1185844" cy="811133"/>
              </a:xfrm>
              <a:prstGeom prst="roundRect">
                <a:avLst>
                  <a:gd name="adj" fmla="val 33334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ja-JP" sz="2000" dirty="0" smtClean="0">
                    <a:solidFill>
                      <a:schemeClr val="tx1"/>
                    </a:solidFill>
                  </a:rPr>
                  <a:t>(</a:t>
                </a:r>
                <a:r>
                  <a:rPr lang="en-US" altLang="ja-JP" sz="2000" b="1" dirty="0" smtClean="0">
                    <a:solidFill>
                      <a:srgbClr val="00B0F0"/>
                    </a:solidFill>
                  </a:rPr>
                  <a:t>0</a:t>
                </a:r>
                <a:r>
                  <a:rPr lang="en-US" altLang="ja-JP" sz="2000" b="1" dirty="0" smtClean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000" b="1" dirty="0" smtClean="0">
                    <a:solidFill>
                      <a:srgbClr val="FFC000"/>
                    </a:solidFill>
                  </a:rPr>
                  <a:t>18</a:t>
                </a:r>
                <a:r>
                  <a:rPr lang="en-US" altLang="ja-JP" sz="2000" b="1" dirty="0" smtClean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000" b="1" dirty="0" smtClean="0">
                    <a:solidFill>
                      <a:srgbClr val="C00000"/>
                    </a:solidFill>
                  </a:rPr>
                  <a:t>2</a:t>
                </a:r>
                <a:r>
                  <a:rPr lang="en-US" altLang="ja-JP" sz="2000" b="1" dirty="0" smtClean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000" b="1" dirty="0" smtClean="0">
                    <a:solidFill>
                      <a:srgbClr val="7030A0"/>
                    </a:solidFill>
                  </a:rPr>
                  <a:t>0</a:t>
                </a:r>
                <a:r>
                  <a:rPr lang="en-US" altLang="ja-JP" sz="2000" dirty="0" smtClean="0">
                    <a:solidFill>
                      <a:schemeClr val="tx1"/>
                    </a:solidFill>
                  </a:rPr>
                  <a:t>) </a:t>
                </a:r>
                <a:endParaRPr lang="en-US" altLang="ja-JP" sz="2000" dirty="0">
                  <a:solidFill>
                    <a:schemeClr val="tx1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000" b="1" i="1" smtClean="0">
                          <a:solidFill>
                            <a:srgbClr val="FFC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𝒀</m:t>
                      </m:r>
                      <m:r>
                        <a:rPr lang="en-US" altLang="ja-JP" sz="2000" b="1" i="1" smtClean="0">
                          <a:solidFill>
                            <a:srgbClr val="FFC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ja-JP" sz="2000" b="1" i="1" smtClean="0">
                          <a:solidFill>
                            <a:srgbClr val="FFC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ja-JP" altLang="en-US" sz="2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" name="角丸四角形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6828" y="4703816"/>
                <a:ext cx="1185844" cy="811133"/>
              </a:xfrm>
              <a:prstGeom prst="roundRect">
                <a:avLst>
                  <a:gd name="adj" fmla="val 33334"/>
                </a:avLst>
              </a:prstGeom>
              <a:blipFill rotWithShape="0">
                <a:blip r:embed="rId9"/>
                <a:stretch>
                  <a:fillRect l="-5102" r="-867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角丸四角形 27"/>
              <p:cNvSpPr/>
              <p:nvPr/>
            </p:nvSpPr>
            <p:spPr>
              <a:xfrm>
                <a:off x="10692904" y="4703816"/>
                <a:ext cx="1200289" cy="811133"/>
              </a:xfrm>
              <a:prstGeom prst="roundRect">
                <a:avLst>
                  <a:gd name="adj" fmla="val 30001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ja-JP" sz="2000" dirty="0" smtClean="0">
                    <a:solidFill>
                      <a:schemeClr val="tx1"/>
                    </a:solidFill>
                  </a:rPr>
                  <a:t>(</a:t>
                </a:r>
                <a:r>
                  <a:rPr lang="en-US" altLang="ja-JP" sz="2000" b="1" dirty="0" smtClean="0">
                    <a:solidFill>
                      <a:srgbClr val="00B0F0"/>
                    </a:solidFill>
                  </a:rPr>
                  <a:t>0</a:t>
                </a:r>
                <a:r>
                  <a:rPr lang="en-US" altLang="ja-JP" sz="2000" b="1" dirty="0" smtClean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000" b="1" dirty="0" smtClean="0">
                    <a:solidFill>
                      <a:srgbClr val="FFC000"/>
                    </a:solidFill>
                  </a:rPr>
                  <a:t>4</a:t>
                </a:r>
                <a:r>
                  <a:rPr lang="en-US" altLang="ja-JP" sz="2000" b="1" dirty="0" smtClean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000" b="1" dirty="0" smtClean="0">
                    <a:solidFill>
                      <a:srgbClr val="C00000"/>
                    </a:solidFill>
                  </a:rPr>
                  <a:t>15</a:t>
                </a:r>
                <a:r>
                  <a:rPr lang="en-US" altLang="ja-JP" sz="2000" b="1" dirty="0" smtClean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000" b="1" dirty="0" smtClean="0">
                    <a:solidFill>
                      <a:srgbClr val="7030A0"/>
                    </a:solidFill>
                  </a:rPr>
                  <a:t>0</a:t>
                </a:r>
                <a:r>
                  <a:rPr lang="en-US" altLang="ja-JP" sz="2000" dirty="0" smtClean="0">
                    <a:solidFill>
                      <a:schemeClr val="tx1"/>
                    </a:solidFill>
                  </a:rPr>
                  <a:t>) </a:t>
                </a:r>
                <a:endParaRPr lang="en-US" altLang="ja-JP" sz="2000" dirty="0">
                  <a:solidFill>
                    <a:schemeClr val="tx1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0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𝒀</m:t>
                      </m:r>
                      <m:r>
                        <a:rPr lang="en-US" altLang="ja-JP" sz="20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ja-JP" sz="20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</m:oMath>
                  </m:oMathPara>
                </a14:m>
                <a:endParaRPr lang="ja-JP" altLang="en-US" sz="2000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8" name="角丸四角形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92904" y="4703816"/>
                <a:ext cx="1200289" cy="811133"/>
              </a:xfrm>
              <a:prstGeom prst="roundRect">
                <a:avLst>
                  <a:gd name="adj" fmla="val 30001"/>
                </a:avLst>
              </a:prstGeom>
              <a:blipFill rotWithShape="0">
                <a:blip r:embed="rId10"/>
                <a:stretch>
                  <a:fillRect l="-4523" r="-7538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直線コネクタ 28"/>
          <p:cNvCxnSpPr/>
          <p:nvPr/>
        </p:nvCxnSpPr>
        <p:spPr>
          <a:xfrm flipH="1">
            <a:off x="10855693" y="1812140"/>
            <a:ext cx="1057590" cy="1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テキスト ボックス 29"/>
              <p:cNvSpPr txBox="1"/>
              <p:nvPr/>
            </p:nvSpPr>
            <p:spPr>
              <a:xfrm>
                <a:off x="329293" y="1581149"/>
                <a:ext cx="6434775" cy="39549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spcBef>
                    <a:spcPts val="1200"/>
                  </a:spcBef>
                </a:pPr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入力 </a:t>
                </a:r>
                <a:r>
                  <a:rPr lang="en-US" altLang="ja-JP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: </a:t>
                </a:r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教師</a:t>
                </a:r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データ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ja-JP" sz="2400">
                                <a:latin typeface="Cambria Math" panose="02040503050406030204" pitchFamily="18" charset="0"/>
                              </a:rPr>
                              <m:t>Y</m:t>
                            </m:r>
                          </m:e>
                          <m:sub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ja-JP" sz="240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400" b="1">
                                <a:latin typeface="Cambria Math" panose="02040503050406030204" pitchFamily="18" charset="0"/>
                              </a:rPr>
                              <m:t>𝐗</m:t>
                            </m:r>
                          </m:e>
                          <m:sub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，木の深さ</a:t>
                </a:r>
                <a:r>
                  <a:rPr lang="en-US" altLang="ja-JP" sz="2400" i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D</a:t>
                </a:r>
                <a:endParaRPr lang="en-US" altLang="ja-JP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>
                  <a:spcBef>
                    <a:spcPts val="1200"/>
                  </a:spcBef>
                </a:pPr>
                <a:r>
                  <a:rPr lang="en-US" altLang="ja-JP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1. Root </a:t>
                </a:r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に全教師データを関連付け</a:t>
                </a:r>
                <a:endParaRPr lang="en-US" altLang="ja-JP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>
                  <a:spcBef>
                    <a:spcPts val="1200"/>
                  </a:spcBef>
                </a:pPr>
                <a:r>
                  <a:rPr lang="en-US" altLang="ja-JP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2. </a:t>
                </a:r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深</a:t>
                </a:r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さが</a:t>
                </a:r>
                <a:r>
                  <a:rPr lang="en-US" altLang="ja-JP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D</a:t>
                </a:r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になるまで以下を繰り返す</a:t>
                </a:r>
                <a:endParaRPr lang="en-US" altLang="ja-JP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indent="-504000">
                  <a:spcBef>
                    <a:spcPts val="600"/>
                  </a:spcBef>
                </a:pPr>
                <a:r>
                  <a:rPr lang="en-US" altLang="ja-JP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 + Node</a:t>
                </a:r>
                <a:r>
                  <a:rPr lang="ja-JP" altLang="en-US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:r>
                  <a:rPr lang="en-US" altLang="ja-JP" sz="2000" i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d</a:t>
                </a:r>
                <a:r>
                  <a:rPr lang="en-US" altLang="ja-JP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:r>
                  <a:rPr lang="ja-JP" altLang="en-US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に注目</a:t>
                </a:r>
                <a:endParaRPr lang="en-US" altLang="ja-JP" sz="20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indent="-504000">
                  <a:spcBef>
                    <a:spcPts val="600"/>
                  </a:spcBef>
                </a:pPr>
                <a:r>
                  <a:rPr lang="en-US" altLang="ja-JP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 + </a:t>
                </a:r>
                <a:r>
                  <a:rPr lang="en-US" altLang="ja-JP" sz="2000" i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d </a:t>
                </a:r>
                <a:r>
                  <a:rPr lang="ja-JP" altLang="en-US" sz="2000" i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に属すデータ</a:t>
                </a:r>
                <a:r>
                  <a:rPr lang="ja-JP" altLang="en-US" sz="2000" i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群</a:t>
                </a:r>
                <a:r>
                  <a:rPr lang="ja-JP" altLang="en-US" sz="2000" i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を二分割するルールを決定</a:t>
                </a:r>
                <a:endParaRPr lang="en-US" altLang="ja-JP" sz="2000" i="1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indent="-504000">
                  <a:spcBef>
                    <a:spcPts val="600"/>
                  </a:spcBef>
                </a:pPr>
                <a:r>
                  <a:rPr lang="en-US" altLang="ja-JP" sz="2000" i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:r>
                  <a:rPr lang="en-US" altLang="ja-JP" sz="2000" i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   - </a:t>
                </a:r>
                <a:r>
                  <a:rPr lang="ja-JP" altLang="en-US" sz="2000" i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ランダムに候補を作成</a:t>
                </a:r>
                <a:endParaRPr lang="en-US" altLang="ja-JP" sz="2000" i="1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indent="-504000">
                  <a:spcBef>
                    <a:spcPts val="600"/>
                  </a:spcBef>
                </a:pPr>
                <a:r>
                  <a:rPr lang="en-US" altLang="ja-JP" sz="2000" i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:r>
                  <a:rPr lang="en-US" altLang="ja-JP" sz="2000" i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   - </a:t>
                </a:r>
                <a:r>
                  <a:rPr lang="ja-JP" altLang="en-US" sz="2000" b="1" i="1" dirty="0" smtClean="0">
                    <a:solidFill>
                      <a:srgbClr val="C00000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なるべく偏りが大きなルールを選択</a:t>
                </a:r>
                <a:endParaRPr lang="en-US" altLang="ja-JP" sz="2000" b="1" i="1" dirty="0">
                  <a:solidFill>
                    <a:srgbClr val="C00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indent="-504000">
                  <a:spcBef>
                    <a:spcPts val="600"/>
                  </a:spcBef>
                </a:pPr>
                <a:r>
                  <a:rPr lang="en-US" altLang="ja-JP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 + </a:t>
                </a:r>
                <a:r>
                  <a:rPr lang="en-US" altLang="ja-JP" sz="2000" i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d </a:t>
                </a:r>
                <a:r>
                  <a:rPr lang="ja-JP" altLang="en-US" sz="2000" i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の子に分割したデータ群を関連付け</a:t>
                </a:r>
                <a:endParaRPr lang="en-US" altLang="ja-JP" sz="2000" i="1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indent="-504000">
                  <a:spcBef>
                    <a:spcPts val="1200"/>
                  </a:spcBef>
                </a:pPr>
                <a:r>
                  <a:rPr lang="en-US" altLang="ja-JP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3. </a:t>
                </a:r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葉</a:t>
                </a:r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にラベル付け（属するデータの多数決）</a:t>
                </a:r>
                <a:endParaRPr lang="en-US" altLang="ja-JP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30" name="テキスト ボックス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293" y="1581149"/>
                <a:ext cx="6434775" cy="3954929"/>
              </a:xfrm>
              <a:prstGeom prst="rect">
                <a:avLst/>
              </a:prstGeom>
              <a:blipFill rotWithShape="0">
                <a:blip r:embed="rId11"/>
                <a:stretch>
                  <a:fillRect l="-1420" t="-924" r="-473" b="-261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タイトル 1"/>
          <p:cNvSpPr>
            <a:spLocks noGrp="1"/>
          </p:cNvSpPr>
          <p:nvPr>
            <p:ph type="title"/>
          </p:nvPr>
        </p:nvSpPr>
        <p:spPr>
          <a:xfrm>
            <a:off x="329293" y="257019"/>
            <a:ext cx="11078936" cy="726621"/>
          </a:xfrm>
        </p:spPr>
        <p:txBody>
          <a:bodyPr>
            <a:normAutofit/>
          </a:bodyPr>
          <a:lstStyle/>
          <a:p>
            <a:pPr algn="l"/>
            <a:r>
              <a:rPr lang="ja-JP" altLang="en-US" sz="4000" dirty="0" smtClean="0"/>
              <a:t>決定木の学習 </a:t>
            </a:r>
            <a:r>
              <a:rPr lang="en-US" altLang="ja-JP" sz="4000" dirty="0" smtClean="0"/>
              <a:t>(</a:t>
            </a:r>
            <a:r>
              <a:rPr lang="ja-JP" altLang="en-US" sz="4000" dirty="0" smtClean="0"/>
              <a:t>概要</a:t>
            </a:r>
            <a:r>
              <a:rPr lang="en-US" altLang="ja-JP" sz="4000" dirty="0" smtClean="0"/>
              <a:t>)</a:t>
            </a:r>
            <a:r>
              <a:rPr lang="en-US" altLang="ja-JP" sz="1800" dirty="0" smtClean="0"/>
              <a:t>[Fielding 77; Quinlan 93; </a:t>
            </a:r>
            <a:r>
              <a:rPr lang="en-US" altLang="ja-JP" sz="1800" dirty="0" err="1" smtClean="0"/>
              <a:t>Breiman</a:t>
            </a:r>
            <a:r>
              <a:rPr lang="en-US" altLang="ja-JP" sz="1800" dirty="0" smtClean="0"/>
              <a:t> 84]</a:t>
            </a:r>
            <a:endParaRPr kumimoji="1" lang="ja-JP" altLang="en-US" sz="4000" dirty="0"/>
          </a:p>
        </p:txBody>
      </p:sp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45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14724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正方形/長方形 3"/>
              <p:cNvSpPr/>
              <p:nvPr/>
            </p:nvSpPr>
            <p:spPr>
              <a:xfrm>
                <a:off x="373743" y="1979100"/>
                <a:ext cx="5638387" cy="83111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ja-JP" sz="3200" b="0" dirty="0" smtClean="0">
                    <a:solidFill>
                      <a:schemeClr val="tx1"/>
                    </a:solidFill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Entropy: </a:t>
                </a:r>
                <a14:m>
                  <m:oMath xmlns:m="http://schemas.openxmlformats.org/officeDocument/2006/math">
                    <m:r>
                      <a:rPr lang="en-US" altLang="ja-JP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𝐻</m:t>
                    </m:r>
                    <m:r>
                      <a:rPr lang="en-US" altLang="ja-JP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=−</m:t>
                    </m:r>
                    <m:nary>
                      <m:naryPr>
                        <m:chr m:val="∑"/>
                        <m:ctrlPr>
                          <a:rPr lang="en-US" altLang="ja-JP" sz="3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ja-JP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𝑐</m:t>
                        </m:r>
                        <m:r>
                          <a:rPr lang="en-US" altLang="ja-JP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=1</m:t>
                        </m:r>
                      </m:sub>
                      <m:sup>
                        <m:r>
                          <a:rPr lang="en-US" altLang="ja-JP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𝑘</m:t>
                        </m:r>
                      </m:sup>
                      <m:e>
                        <m:sSub>
                          <m:sSubPr>
                            <m:ctrlPr>
                              <a:rPr lang="en-US" altLang="ja-JP" sz="3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sSubPr>
                          <m:e>
                            <m:r>
                              <a:rPr lang="en-US" altLang="ja-JP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ja-JP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𝑐</m:t>
                            </m:r>
                          </m:sub>
                        </m:sSub>
                        <m:func>
                          <m:funcPr>
                            <m:ctrlPr>
                              <a:rPr lang="en-US" altLang="ja-JP" sz="3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ja-JP" sz="32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log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altLang="ja-JP" sz="32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メイリオ" panose="020B0604030504040204" pitchFamily="50" charset="-128"/>
                                    <a:cs typeface="メイリオ" panose="020B0604030504040204" pitchFamily="50" charset="-128"/>
                                  </a:rPr>
                                </m:ctrlPr>
                              </m:sSubPr>
                              <m:e>
                                <m:r>
                                  <a:rPr lang="en-US" altLang="ja-JP" sz="3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メイリオ" panose="020B0604030504040204" pitchFamily="50" charset="-128"/>
                                    <a:cs typeface="メイリオ" panose="020B0604030504040204" pitchFamily="50" charset="-128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altLang="ja-JP" sz="3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メイリオ" panose="020B0604030504040204" pitchFamily="50" charset="-128"/>
                                    <a:cs typeface="メイリオ" panose="020B0604030504040204" pitchFamily="50" charset="-128"/>
                                  </a:rPr>
                                  <m:t>𝑐</m:t>
                                </m:r>
                              </m:sub>
                            </m:sSub>
                          </m:e>
                        </m:func>
                        <m:r>
                          <a:rPr lang="en-US" altLang="ja-JP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 </m:t>
                        </m:r>
                      </m:e>
                    </m:nary>
                  </m:oMath>
                </a14:m>
                <a:r>
                  <a:rPr kumimoji="1" lang="ja-JP" altLang="en-US" sz="3200" dirty="0" smtClean="0">
                    <a:solidFill>
                      <a:schemeClr val="tx1"/>
                    </a:solidFill>
                  </a:rPr>
                  <a:t> </a:t>
                </a:r>
                <a:endParaRPr kumimoji="1" lang="ja-JP" alt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正方形/長方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743" y="1979100"/>
                <a:ext cx="5638387" cy="831115"/>
              </a:xfrm>
              <a:prstGeom prst="rect">
                <a:avLst/>
              </a:prstGeom>
              <a:blipFill rotWithShape="0">
                <a:blip r:embed="rId2"/>
                <a:stretch>
                  <a:fillRect l="-2589" b="-1014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テキスト ボックス 67"/>
          <p:cNvSpPr txBox="1"/>
          <p:nvPr/>
        </p:nvSpPr>
        <p:spPr>
          <a:xfrm>
            <a:off x="373743" y="855775"/>
            <a:ext cx="5347939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ja-JP" altLang="en-US" sz="2400" b="1" i="1" dirty="0" smtClean="0">
                <a:solidFill>
                  <a:srgbClr val="C0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なるべく偏りが大きなルールを選択</a:t>
            </a:r>
            <a:endParaRPr lang="en-US" altLang="ja-JP" sz="2400" b="1" i="1" dirty="0" smtClean="0">
              <a:solidFill>
                <a:srgbClr val="C00000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>
              <a:spcBef>
                <a:spcPts val="1200"/>
              </a:spcBef>
            </a:pPr>
            <a:r>
              <a:rPr lang="ja-JP" altLang="en-US" sz="2400" i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例</a:t>
            </a:r>
            <a:r>
              <a:rPr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) </a:t>
            </a:r>
            <a:r>
              <a:rPr lang="ja-JP" altLang="en-US" sz="2400" i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情報利得が大きくなる分割を選択</a:t>
            </a:r>
            <a:endParaRPr lang="en-US" altLang="ja-JP" sz="2400" i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60" name="テキスト ボックス 159"/>
          <p:cNvSpPr txBox="1"/>
          <p:nvPr/>
        </p:nvSpPr>
        <p:spPr>
          <a:xfrm>
            <a:off x="373743" y="2850056"/>
            <a:ext cx="5713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en-US" altLang="ja-JP" sz="2400" i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Pc </a:t>
            </a:r>
            <a:r>
              <a:rPr lang="ja-JP" altLang="en-US" sz="2400" i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はクラス</a:t>
            </a:r>
            <a:r>
              <a:rPr lang="en-US" altLang="ja-JP" sz="2400" i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c</a:t>
            </a:r>
            <a:r>
              <a:rPr lang="ja-JP" altLang="en-US" sz="2400" i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に属すデータ点の出現確率</a:t>
            </a:r>
            <a:endParaRPr lang="en-US" altLang="ja-JP" sz="2400" i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15" name="グループ化 14"/>
          <p:cNvGrpSpPr/>
          <p:nvPr/>
        </p:nvGrpSpPr>
        <p:grpSpPr>
          <a:xfrm>
            <a:off x="9789433" y="241873"/>
            <a:ext cx="1416008" cy="935058"/>
            <a:chOff x="1351005" y="5534026"/>
            <a:chExt cx="1416008" cy="935058"/>
          </a:xfrm>
        </p:grpSpPr>
        <p:cxnSp>
          <p:nvCxnSpPr>
            <p:cNvPr id="8" name="直線矢印コネクタ 7"/>
            <p:cNvCxnSpPr/>
            <p:nvPr/>
          </p:nvCxnSpPr>
          <p:spPr>
            <a:xfrm>
              <a:off x="1351005" y="6466703"/>
              <a:ext cx="141600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直線矢印コネクタ 157"/>
            <p:cNvCxnSpPr/>
            <p:nvPr/>
          </p:nvCxnSpPr>
          <p:spPr>
            <a:xfrm flipV="1">
              <a:off x="1351005" y="5534026"/>
              <a:ext cx="0" cy="9350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正方形/長方形 11"/>
            <p:cNvSpPr/>
            <p:nvPr/>
          </p:nvSpPr>
          <p:spPr>
            <a:xfrm>
              <a:off x="1485900" y="6140450"/>
              <a:ext cx="139700" cy="326253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9" name="正方形/長方形 158"/>
            <p:cNvSpPr/>
            <p:nvPr/>
          </p:nvSpPr>
          <p:spPr>
            <a:xfrm>
              <a:off x="1760494" y="5534026"/>
              <a:ext cx="139700" cy="93267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1" name="正方形/長方形 160"/>
            <p:cNvSpPr/>
            <p:nvPr/>
          </p:nvSpPr>
          <p:spPr>
            <a:xfrm>
              <a:off x="2035088" y="5695950"/>
              <a:ext cx="139700" cy="770754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2" name="正方形/長方形 161"/>
            <p:cNvSpPr/>
            <p:nvPr/>
          </p:nvSpPr>
          <p:spPr>
            <a:xfrm>
              <a:off x="2309682" y="5972174"/>
              <a:ext cx="139700" cy="494529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3" name="正方形/長方形 162"/>
              <p:cNvSpPr/>
              <p:nvPr/>
            </p:nvSpPr>
            <p:spPr>
              <a:xfrm>
                <a:off x="373743" y="3839785"/>
                <a:ext cx="5638387" cy="83111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ja-JP" altLang="en-US" sz="2800" b="0" dirty="0" smtClean="0">
                    <a:solidFill>
                      <a:schemeClr val="tx1"/>
                    </a:solidFill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情報利得</a:t>
                </a:r>
                <a:r>
                  <a:rPr lang="en-US" altLang="ja-JP" sz="2800" b="0" dirty="0" smtClean="0">
                    <a:solidFill>
                      <a:schemeClr val="tx1"/>
                    </a:solidFill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:</a:t>
                </a:r>
                <a:r>
                  <a:rPr lang="en-US" altLang="ja-JP" sz="3200" b="0" dirty="0" smtClean="0">
                    <a:solidFill>
                      <a:schemeClr val="tx1"/>
                    </a:solidFill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sSubPr>
                      <m:e>
                        <m:r>
                          <a:rPr lang="en-US" altLang="ja-JP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𝐻</m:t>
                        </m:r>
                      </m:e>
                      <m:sub>
                        <m:r>
                          <a:rPr lang="en-US" altLang="ja-JP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𝑝</m:t>
                        </m:r>
                      </m:sub>
                    </m:sSub>
                    <m:r>
                      <a:rPr lang="en-US" altLang="ja-JP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−</m:t>
                    </m:r>
                    <m:f>
                      <m:fPr>
                        <m:ctrlPr>
                          <a:rPr lang="en-US" altLang="ja-JP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altLang="ja-JP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ja-JP" sz="3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メイリオ" panose="020B0604030504040204" pitchFamily="50" charset="-128"/>
                                    <a:cs typeface="メイリオ" panose="020B0604030504040204" pitchFamily="50" charset="-128"/>
                                  </a:rPr>
                                </m:ctrlPr>
                              </m:sSubPr>
                              <m:e>
                                <m:r>
                                  <a:rPr lang="en-US" altLang="ja-JP" sz="3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メイリオ" panose="020B0604030504040204" pitchFamily="50" charset="-128"/>
                                    <a:cs typeface="メイリオ" panose="020B0604030504040204" pitchFamily="50" charset="-128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altLang="ja-JP" sz="3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メイリオ" panose="020B0604030504040204" pitchFamily="50" charset="-128"/>
                                    <a:cs typeface="メイリオ" panose="020B0604030504040204" pitchFamily="50" charset="-128"/>
                                  </a:rPr>
                                  <m:t>𝐿</m:t>
                                </m:r>
                              </m:sub>
                            </m:sSub>
                          </m:e>
                        </m:d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altLang="ja-JP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ja-JP" sz="3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メイリオ" panose="020B0604030504040204" pitchFamily="50" charset="-128"/>
                                    <a:cs typeface="メイリオ" panose="020B0604030504040204" pitchFamily="50" charset="-128"/>
                                  </a:rPr>
                                </m:ctrlPr>
                              </m:sSubPr>
                              <m:e>
                                <m:r>
                                  <a:rPr lang="en-US" altLang="ja-JP" sz="3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メイリオ" panose="020B0604030504040204" pitchFamily="50" charset="-128"/>
                                    <a:cs typeface="メイリオ" panose="020B0604030504040204" pitchFamily="50" charset="-128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altLang="ja-JP" sz="3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メイリオ" panose="020B0604030504040204" pitchFamily="50" charset="-128"/>
                                    <a:cs typeface="メイリオ" panose="020B0604030504040204" pitchFamily="50" charset="-128"/>
                                  </a:rPr>
                                  <m:t>𝑝</m:t>
                                </m:r>
                              </m:sub>
                            </m:sSub>
                          </m:e>
                        </m:d>
                      </m:den>
                    </m:f>
                    <m:sSub>
                      <m:sSubPr>
                        <m:ctrlPr>
                          <a:rPr lang="en-US" altLang="ja-JP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sSubPr>
                      <m:e>
                        <m:r>
                          <a:rPr lang="en-US" altLang="ja-JP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𝐻</m:t>
                        </m:r>
                      </m:e>
                      <m:sub>
                        <m:r>
                          <a:rPr lang="en-US" altLang="ja-JP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𝐿</m:t>
                        </m:r>
                      </m:sub>
                    </m:sSub>
                    <m:r>
                      <a:rPr lang="en-US" altLang="ja-JP" sz="3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−</m:t>
                    </m:r>
                    <m:f>
                      <m:fPr>
                        <m:ctrlPr>
                          <a:rPr lang="en-US" altLang="ja-JP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altLang="ja-JP" sz="3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ja-JP" sz="3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メイリオ" panose="020B0604030504040204" pitchFamily="50" charset="-128"/>
                                    <a:cs typeface="メイリオ" panose="020B0604030504040204" pitchFamily="50" charset="-128"/>
                                  </a:rPr>
                                </m:ctrlPr>
                              </m:sSubPr>
                              <m:e>
                                <m:r>
                                  <a:rPr lang="en-US" altLang="ja-JP" sz="3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メイリオ" panose="020B0604030504040204" pitchFamily="50" charset="-128"/>
                                    <a:cs typeface="メイリオ" panose="020B0604030504040204" pitchFamily="50" charset="-128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altLang="ja-JP" sz="3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メイリオ" panose="020B0604030504040204" pitchFamily="50" charset="-128"/>
                                    <a:cs typeface="メイリオ" panose="020B0604030504040204" pitchFamily="50" charset="-128"/>
                                  </a:rPr>
                                  <m:t>𝑅</m:t>
                                </m:r>
                              </m:sub>
                            </m:sSub>
                          </m:e>
                        </m:d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altLang="ja-JP" sz="3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ja-JP" sz="3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メイリオ" panose="020B0604030504040204" pitchFamily="50" charset="-128"/>
                                    <a:cs typeface="メイリオ" panose="020B0604030504040204" pitchFamily="50" charset="-128"/>
                                  </a:rPr>
                                </m:ctrlPr>
                              </m:sSubPr>
                              <m:e>
                                <m:r>
                                  <a:rPr lang="en-US" altLang="ja-JP" sz="3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メイリオ" panose="020B0604030504040204" pitchFamily="50" charset="-128"/>
                                    <a:cs typeface="メイリオ" panose="020B0604030504040204" pitchFamily="50" charset="-128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altLang="ja-JP" sz="3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メイリオ" panose="020B0604030504040204" pitchFamily="50" charset="-128"/>
                                    <a:cs typeface="メイリオ" panose="020B0604030504040204" pitchFamily="50" charset="-128"/>
                                  </a:rPr>
                                  <m:t>𝑝</m:t>
                                </m:r>
                              </m:sub>
                            </m:sSub>
                          </m:e>
                        </m:d>
                      </m:den>
                    </m:f>
                    <m:sSub>
                      <m:sSubPr>
                        <m:ctrlPr>
                          <a:rPr lang="en-US" altLang="ja-JP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sSubPr>
                      <m:e>
                        <m:r>
                          <a:rPr lang="en-US" altLang="ja-JP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𝐻</m:t>
                        </m:r>
                      </m:e>
                      <m:sub>
                        <m:r>
                          <a:rPr lang="en-US" altLang="ja-JP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𝑅</m:t>
                        </m:r>
                      </m:sub>
                    </m:sSub>
                  </m:oMath>
                </a14:m>
                <a:endParaRPr kumimoji="1" lang="ja-JP" alt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3" name="正方形/長方形 16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743" y="3839785"/>
                <a:ext cx="5638387" cy="831115"/>
              </a:xfrm>
              <a:prstGeom prst="rect">
                <a:avLst/>
              </a:prstGeom>
              <a:blipFill rotWithShape="0">
                <a:blip r:embed="rId3"/>
                <a:stretch>
                  <a:fillRect l="-2050" b="-289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4" name="テキスト ボックス 163"/>
              <p:cNvSpPr txBox="1"/>
              <p:nvPr/>
            </p:nvSpPr>
            <p:spPr>
              <a:xfrm>
                <a:off x="373743" y="5000317"/>
                <a:ext cx="6041847" cy="15651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spcBef>
                    <a:spcPts val="1200"/>
                  </a:spcBef>
                </a:pPr>
                <a:r>
                  <a:rPr lang="ja-JP" altLang="en-US" sz="2400" i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分割により減少したエントロピー量</a:t>
                </a:r>
                <a:endParaRPr lang="en-US" altLang="ja-JP" sz="2400" i="1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>
                  <a:spcBef>
                    <a:spcPts val="12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sSubPr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𝐻</m:t>
                        </m:r>
                      </m:e>
                      <m:sub>
                        <m:r>
                          <a:rPr lang="en-US" altLang="ja-JP" sz="2400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𝑝</m:t>
                        </m:r>
                      </m:sub>
                    </m:sSub>
                    <m:r>
                      <a:rPr lang="en-US" altLang="ja-JP" sz="2400" b="0" i="1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/</m:t>
                    </m:r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sSubPr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𝐻</m:t>
                        </m:r>
                      </m:e>
                      <m:sub>
                        <m:r>
                          <a:rPr lang="en-US" altLang="ja-JP" sz="2400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𝐿</m:t>
                        </m:r>
                      </m:sub>
                    </m:sSub>
                    <m:r>
                      <a:rPr lang="en-US" altLang="ja-JP" sz="2400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/</m:t>
                    </m:r>
                    <m:sSub>
                      <m:sSubPr>
                        <m:ctrlPr>
                          <a:rPr lang="en-US" altLang="ja-JP" sz="2400" b="0" i="1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sSubPr>
                      <m:e>
                        <m:r>
                          <a:rPr lang="en-US" altLang="ja-JP" sz="2400" b="0" i="1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𝐻</m:t>
                        </m:r>
                      </m:e>
                      <m:sub>
                        <m:r>
                          <a:rPr lang="en-US" altLang="ja-JP" sz="2400" b="0" i="1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𝑅</m:t>
                        </m:r>
                      </m:sub>
                    </m:sSub>
                  </m:oMath>
                </a14:m>
                <a:r>
                  <a:rPr lang="ja-JP" altLang="en-US" sz="2400" i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:r>
                  <a:rPr lang="en-US" altLang="ja-JP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: </a:t>
                </a:r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親</a:t>
                </a:r>
                <a:r>
                  <a:rPr lang="en-US" altLang="ja-JP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/</a:t>
                </a:r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左</a:t>
                </a:r>
                <a:r>
                  <a:rPr lang="en-US" altLang="ja-JP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/</a:t>
                </a:r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右</a:t>
                </a:r>
                <a:r>
                  <a:rPr lang="en-US" altLang="ja-JP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Node</a:t>
                </a:r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の</a:t>
                </a:r>
                <a:r>
                  <a:rPr lang="ja-JP" altLang="en-US" sz="2400" i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エントロピー</a:t>
                </a:r>
                <a:endParaRPr lang="en-US" altLang="ja-JP" sz="2400" i="1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>
                  <a:spcBef>
                    <a:spcPts val="12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sSubPr>
                      <m:e>
                        <m:r>
                          <a:rPr lang="en-US" altLang="ja-JP" sz="2400" b="0" i="1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𝑁</m:t>
                        </m:r>
                      </m:e>
                      <m:sub>
                        <m:r>
                          <a:rPr lang="en-US" altLang="ja-JP" sz="2400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𝑝</m:t>
                        </m:r>
                      </m:sub>
                    </m:sSub>
                    <m:r>
                      <a:rPr lang="en-US" altLang="ja-JP" sz="2400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/</m:t>
                    </m:r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sSubPr>
                      <m:e>
                        <m:r>
                          <a:rPr lang="en-US" altLang="ja-JP" sz="2400" b="0" i="1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𝑁</m:t>
                        </m:r>
                      </m:e>
                      <m:sub>
                        <m:r>
                          <a:rPr lang="en-US" altLang="ja-JP" sz="2400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𝐿</m:t>
                        </m:r>
                      </m:sub>
                    </m:sSub>
                    <m:r>
                      <a:rPr lang="en-US" altLang="ja-JP" sz="2400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/</m:t>
                    </m:r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sSubPr>
                      <m:e>
                        <m:r>
                          <a:rPr lang="en-US" altLang="ja-JP" sz="2400" b="0" i="1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𝑁</m:t>
                        </m:r>
                      </m:e>
                      <m:sub>
                        <m:r>
                          <a:rPr lang="en-US" altLang="ja-JP" sz="2400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𝑅</m:t>
                        </m:r>
                      </m:sub>
                    </m:sSub>
                  </m:oMath>
                </a14:m>
                <a:r>
                  <a:rPr lang="ja-JP" altLang="en-US" sz="2400" i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:r>
                  <a:rPr lang="en-US" altLang="ja-JP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: </a:t>
                </a:r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親</a:t>
                </a:r>
                <a:r>
                  <a:rPr lang="en-US" altLang="ja-JP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/</a:t>
                </a:r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左</a:t>
                </a:r>
                <a:r>
                  <a:rPr lang="en-US" altLang="ja-JP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/</a:t>
                </a:r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右</a:t>
                </a:r>
                <a:r>
                  <a:rPr lang="en-US" altLang="ja-JP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Node</a:t>
                </a:r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に属す要素数</a:t>
                </a:r>
                <a:endParaRPr lang="en-US" altLang="ja-JP" sz="2400" i="1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164" name="テキスト ボックス 1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743" y="5000317"/>
                <a:ext cx="6041847" cy="1565172"/>
              </a:xfrm>
              <a:prstGeom prst="rect">
                <a:avLst/>
              </a:prstGeom>
              <a:blipFill rotWithShape="0">
                <a:blip r:embed="rId4"/>
                <a:stretch>
                  <a:fillRect l="-1514" t="-3113" r="-505" b="-817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グループ化 2"/>
          <p:cNvGrpSpPr/>
          <p:nvPr/>
        </p:nvGrpSpPr>
        <p:grpSpPr>
          <a:xfrm>
            <a:off x="6408915" y="490248"/>
            <a:ext cx="2482953" cy="1903488"/>
            <a:chOff x="6648130" y="895770"/>
            <a:chExt cx="2753237" cy="2110694"/>
          </a:xfrm>
        </p:grpSpPr>
        <p:grpSp>
          <p:nvGrpSpPr>
            <p:cNvPr id="97" name="グループ化 96"/>
            <p:cNvGrpSpPr/>
            <p:nvPr/>
          </p:nvGrpSpPr>
          <p:grpSpPr>
            <a:xfrm>
              <a:off x="6648130" y="1044658"/>
              <a:ext cx="2753237" cy="1858563"/>
              <a:chOff x="973245" y="3883651"/>
              <a:chExt cx="2753237" cy="1858563"/>
            </a:xfrm>
          </p:grpSpPr>
          <p:sp>
            <p:nvSpPr>
              <p:cNvPr id="98" name="円/楕円 97"/>
              <p:cNvSpPr/>
              <p:nvPr/>
            </p:nvSpPr>
            <p:spPr>
              <a:xfrm>
                <a:off x="1658257" y="4878614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99" name="円/楕円 98"/>
              <p:cNvSpPr/>
              <p:nvPr/>
            </p:nvSpPr>
            <p:spPr>
              <a:xfrm>
                <a:off x="981982" y="5516789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00" name="円/楕円 99"/>
              <p:cNvSpPr/>
              <p:nvPr/>
            </p:nvSpPr>
            <p:spPr>
              <a:xfrm>
                <a:off x="1112157" y="5669189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01" name="円/楕円 100"/>
              <p:cNvSpPr/>
              <p:nvPr/>
            </p:nvSpPr>
            <p:spPr>
              <a:xfrm>
                <a:off x="1251856" y="5443764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02" name="円/楕円 101"/>
              <p:cNvSpPr/>
              <p:nvPr/>
            </p:nvSpPr>
            <p:spPr>
              <a:xfrm>
                <a:off x="1342342" y="5632676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03" name="円/楕円 102"/>
              <p:cNvSpPr/>
              <p:nvPr/>
            </p:nvSpPr>
            <p:spPr>
              <a:xfrm>
                <a:off x="1704291" y="5332639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04" name="円/楕円 103"/>
              <p:cNvSpPr/>
              <p:nvPr/>
            </p:nvSpPr>
            <p:spPr>
              <a:xfrm>
                <a:off x="1440766" y="5062764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05" name="円/楕円 104"/>
              <p:cNvSpPr/>
              <p:nvPr/>
            </p:nvSpPr>
            <p:spPr>
              <a:xfrm>
                <a:off x="1480449" y="5277076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06" name="円/楕円 105"/>
              <p:cNvSpPr/>
              <p:nvPr/>
            </p:nvSpPr>
            <p:spPr>
              <a:xfrm>
                <a:off x="1740803" y="5118326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07" name="円/楕円 106"/>
              <p:cNvSpPr/>
              <p:nvPr/>
            </p:nvSpPr>
            <p:spPr>
              <a:xfrm>
                <a:off x="1367741" y="4726214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08" name="円/楕円 107"/>
              <p:cNvSpPr/>
              <p:nvPr/>
            </p:nvSpPr>
            <p:spPr>
              <a:xfrm>
                <a:off x="973245" y="4821464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09" name="円/楕円 108"/>
              <p:cNvSpPr/>
              <p:nvPr/>
            </p:nvSpPr>
            <p:spPr>
              <a:xfrm>
                <a:off x="1075644" y="5062764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10" name="円/楕円 109"/>
              <p:cNvSpPr/>
              <p:nvPr/>
            </p:nvSpPr>
            <p:spPr>
              <a:xfrm>
                <a:off x="1161367" y="4892901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11" name="円/楕円 110"/>
              <p:cNvSpPr/>
              <p:nvPr/>
            </p:nvSpPr>
            <p:spPr>
              <a:xfrm>
                <a:off x="1628088" y="4255519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12" name="円/楕円 111"/>
              <p:cNvSpPr/>
              <p:nvPr/>
            </p:nvSpPr>
            <p:spPr>
              <a:xfrm>
                <a:off x="1813828" y="4470626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13" name="円/楕円 112"/>
              <p:cNvSpPr/>
              <p:nvPr/>
            </p:nvSpPr>
            <p:spPr>
              <a:xfrm>
                <a:off x="1950349" y="4736531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14" name="円/楕円 113"/>
              <p:cNvSpPr/>
              <p:nvPr/>
            </p:nvSpPr>
            <p:spPr>
              <a:xfrm>
                <a:off x="1477278" y="4526983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15" name="円/楕円 114"/>
              <p:cNvSpPr/>
              <p:nvPr/>
            </p:nvSpPr>
            <p:spPr>
              <a:xfrm>
                <a:off x="1877324" y="5111182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16" name="円/楕円 115"/>
              <p:cNvSpPr/>
              <p:nvPr/>
            </p:nvSpPr>
            <p:spPr>
              <a:xfrm>
                <a:off x="2155147" y="4874646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17" name="円/楕円 116"/>
              <p:cNvSpPr/>
              <p:nvPr/>
            </p:nvSpPr>
            <p:spPr>
              <a:xfrm>
                <a:off x="2398023" y="4310289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18" name="円/楕円 117"/>
              <p:cNvSpPr/>
              <p:nvPr/>
            </p:nvSpPr>
            <p:spPr>
              <a:xfrm>
                <a:off x="2715069" y="4230119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19" name="円/楕円 118"/>
              <p:cNvSpPr/>
              <p:nvPr/>
            </p:nvSpPr>
            <p:spPr>
              <a:xfrm>
                <a:off x="2816678" y="4459512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20" name="円/楕円 119"/>
              <p:cNvSpPr/>
              <p:nvPr/>
            </p:nvSpPr>
            <p:spPr>
              <a:xfrm>
                <a:off x="2896481" y="4302354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21" name="円/楕円 120"/>
              <p:cNvSpPr/>
              <p:nvPr/>
            </p:nvSpPr>
            <p:spPr>
              <a:xfrm>
                <a:off x="3213527" y="4222184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22" name="円/楕円 121"/>
              <p:cNvSpPr/>
              <p:nvPr/>
            </p:nvSpPr>
            <p:spPr>
              <a:xfrm>
                <a:off x="3315136" y="4451577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23" name="円/楕円 122"/>
              <p:cNvSpPr/>
              <p:nvPr/>
            </p:nvSpPr>
            <p:spPr>
              <a:xfrm>
                <a:off x="2659169" y="4540478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24" name="円/楕円 123"/>
              <p:cNvSpPr/>
              <p:nvPr/>
            </p:nvSpPr>
            <p:spPr>
              <a:xfrm>
                <a:off x="2976215" y="4460308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25" name="円/楕円 124"/>
              <p:cNvSpPr/>
              <p:nvPr/>
            </p:nvSpPr>
            <p:spPr>
              <a:xfrm>
                <a:off x="3077824" y="4689701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26" name="円/楕円 125"/>
              <p:cNvSpPr/>
              <p:nvPr/>
            </p:nvSpPr>
            <p:spPr>
              <a:xfrm>
                <a:off x="3017477" y="4559525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27" name="円/楕円 126"/>
              <p:cNvSpPr/>
              <p:nvPr/>
            </p:nvSpPr>
            <p:spPr>
              <a:xfrm>
                <a:off x="3097280" y="4402367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28" name="円/楕円 127"/>
              <p:cNvSpPr/>
              <p:nvPr/>
            </p:nvSpPr>
            <p:spPr>
              <a:xfrm>
                <a:off x="3177014" y="4560321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29" name="円/楕円 128"/>
              <p:cNvSpPr/>
              <p:nvPr/>
            </p:nvSpPr>
            <p:spPr>
              <a:xfrm>
                <a:off x="3332176" y="4297188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30" name="円/楕円 129"/>
              <p:cNvSpPr/>
              <p:nvPr/>
            </p:nvSpPr>
            <p:spPr>
              <a:xfrm>
                <a:off x="3392942" y="4112158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31" name="円/楕円 130"/>
              <p:cNvSpPr/>
              <p:nvPr/>
            </p:nvSpPr>
            <p:spPr>
              <a:xfrm>
                <a:off x="3491713" y="4297984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32" name="円/楕円 131"/>
              <p:cNvSpPr/>
              <p:nvPr/>
            </p:nvSpPr>
            <p:spPr>
              <a:xfrm>
                <a:off x="3024186" y="4040809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33" name="円/楕円 132"/>
              <p:cNvSpPr/>
              <p:nvPr/>
            </p:nvSpPr>
            <p:spPr>
              <a:xfrm>
                <a:off x="3103989" y="3883651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34" name="円/楕円 133"/>
              <p:cNvSpPr/>
              <p:nvPr/>
            </p:nvSpPr>
            <p:spPr>
              <a:xfrm>
                <a:off x="3183723" y="4041605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35" name="円/楕円 134"/>
              <p:cNvSpPr/>
              <p:nvPr/>
            </p:nvSpPr>
            <p:spPr>
              <a:xfrm>
                <a:off x="2408136" y="5185200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36" name="円/楕円 135"/>
              <p:cNvSpPr/>
              <p:nvPr/>
            </p:nvSpPr>
            <p:spPr>
              <a:xfrm>
                <a:off x="2584116" y="4996086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37" name="円/楕円 136"/>
              <p:cNvSpPr/>
              <p:nvPr/>
            </p:nvSpPr>
            <p:spPr>
              <a:xfrm>
                <a:off x="2663919" y="4838928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38" name="円/楕円 137"/>
              <p:cNvSpPr/>
              <p:nvPr/>
            </p:nvSpPr>
            <p:spPr>
              <a:xfrm>
                <a:off x="2743653" y="4996882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39" name="円/楕円 138"/>
              <p:cNvSpPr/>
              <p:nvPr/>
            </p:nvSpPr>
            <p:spPr>
              <a:xfrm>
                <a:off x="2782270" y="5558064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40" name="円/楕円 139"/>
              <p:cNvSpPr/>
              <p:nvPr/>
            </p:nvSpPr>
            <p:spPr>
              <a:xfrm>
                <a:off x="2818782" y="5343751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41" name="円/楕円 140"/>
              <p:cNvSpPr/>
              <p:nvPr/>
            </p:nvSpPr>
            <p:spPr>
              <a:xfrm>
                <a:off x="2955303" y="5336607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42" name="円/楕円 141"/>
              <p:cNvSpPr/>
              <p:nvPr/>
            </p:nvSpPr>
            <p:spPr>
              <a:xfrm>
                <a:off x="3151948" y="5365183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43" name="円/楕円 142"/>
              <p:cNvSpPr/>
              <p:nvPr/>
            </p:nvSpPr>
            <p:spPr>
              <a:xfrm>
                <a:off x="3073995" y="5132415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44" name="円/楕円 143"/>
              <p:cNvSpPr/>
              <p:nvPr/>
            </p:nvSpPr>
            <p:spPr>
              <a:xfrm>
                <a:off x="3210516" y="5125271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45" name="円/楕円 144"/>
              <p:cNvSpPr/>
              <p:nvPr/>
            </p:nvSpPr>
            <p:spPr>
              <a:xfrm>
                <a:off x="3198107" y="4960669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46" name="円/楕円 145"/>
              <p:cNvSpPr/>
              <p:nvPr/>
            </p:nvSpPr>
            <p:spPr>
              <a:xfrm>
                <a:off x="3329446" y="4724229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47" name="円/楕円 146"/>
              <p:cNvSpPr/>
              <p:nvPr/>
            </p:nvSpPr>
            <p:spPr>
              <a:xfrm>
                <a:off x="3465967" y="4717085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48" name="円/楕円 147"/>
              <p:cNvSpPr/>
              <p:nvPr/>
            </p:nvSpPr>
            <p:spPr>
              <a:xfrm>
                <a:off x="3375950" y="5388005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49" name="円/楕円 148"/>
              <p:cNvSpPr/>
              <p:nvPr/>
            </p:nvSpPr>
            <p:spPr>
              <a:xfrm>
                <a:off x="3512471" y="5380861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50" name="円/楕円 149"/>
              <p:cNvSpPr/>
              <p:nvPr/>
            </p:nvSpPr>
            <p:spPr>
              <a:xfrm>
                <a:off x="3365959" y="5157222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51" name="円/楕円 150"/>
              <p:cNvSpPr/>
              <p:nvPr/>
            </p:nvSpPr>
            <p:spPr>
              <a:xfrm>
                <a:off x="3402471" y="4942909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52" name="円/楕円 151"/>
              <p:cNvSpPr/>
              <p:nvPr/>
            </p:nvSpPr>
            <p:spPr>
              <a:xfrm>
                <a:off x="3653457" y="4954220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53" name="円/楕円 152"/>
              <p:cNvSpPr/>
              <p:nvPr/>
            </p:nvSpPr>
            <p:spPr>
              <a:xfrm>
                <a:off x="3012727" y="5608269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54" name="円/楕円 153"/>
              <p:cNvSpPr/>
              <p:nvPr/>
            </p:nvSpPr>
            <p:spPr>
              <a:xfrm>
                <a:off x="3149248" y="5601125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55" name="円/楕円 154"/>
              <p:cNvSpPr/>
              <p:nvPr/>
            </p:nvSpPr>
            <p:spPr>
              <a:xfrm>
                <a:off x="3345893" y="5629701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56" name="円/楕円 155"/>
              <p:cNvSpPr/>
              <p:nvPr/>
            </p:nvSpPr>
            <p:spPr>
              <a:xfrm>
                <a:off x="1959204" y="5596163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57" name="円/楕円 156"/>
              <p:cNvSpPr/>
              <p:nvPr/>
            </p:nvSpPr>
            <p:spPr>
              <a:xfrm>
                <a:off x="1995716" y="5381850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</p:grpSp>
        <p:cxnSp>
          <p:nvCxnSpPr>
            <p:cNvPr id="78" name="直線コネクタ 77"/>
            <p:cNvCxnSpPr/>
            <p:nvPr/>
          </p:nvCxnSpPr>
          <p:spPr>
            <a:xfrm flipH="1" flipV="1">
              <a:off x="8004958" y="895770"/>
              <a:ext cx="11296" cy="2110694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グループ化 78"/>
          <p:cNvGrpSpPr/>
          <p:nvPr/>
        </p:nvGrpSpPr>
        <p:grpSpPr>
          <a:xfrm>
            <a:off x="9143342" y="1787312"/>
            <a:ext cx="1416008" cy="935058"/>
            <a:chOff x="1351005" y="5534026"/>
            <a:chExt cx="1416008" cy="935058"/>
          </a:xfrm>
        </p:grpSpPr>
        <p:cxnSp>
          <p:nvCxnSpPr>
            <p:cNvPr id="80" name="直線矢印コネクタ 79"/>
            <p:cNvCxnSpPr/>
            <p:nvPr/>
          </p:nvCxnSpPr>
          <p:spPr>
            <a:xfrm>
              <a:off x="1351005" y="6466703"/>
              <a:ext cx="141600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線矢印コネクタ 80"/>
            <p:cNvCxnSpPr/>
            <p:nvPr/>
          </p:nvCxnSpPr>
          <p:spPr>
            <a:xfrm flipV="1">
              <a:off x="1351005" y="5534026"/>
              <a:ext cx="0" cy="9350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正方形/長方形 81"/>
            <p:cNvSpPr/>
            <p:nvPr/>
          </p:nvSpPr>
          <p:spPr>
            <a:xfrm>
              <a:off x="1485900" y="6140450"/>
              <a:ext cx="139700" cy="326253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3" name="正方形/長方形 82"/>
            <p:cNvSpPr/>
            <p:nvPr/>
          </p:nvSpPr>
          <p:spPr>
            <a:xfrm>
              <a:off x="1760494" y="6420984"/>
              <a:ext cx="139700" cy="4571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4" name="正方形/長方形 83"/>
            <p:cNvSpPr/>
            <p:nvPr/>
          </p:nvSpPr>
          <p:spPr>
            <a:xfrm>
              <a:off x="2035088" y="6420984"/>
              <a:ext cx="139700" cy="45719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5" name="正方形/長方形 84"/>
            <p:cNvSpPr/>
            <p:nvPr/>
          </p:nvSpPr>
          <p:spPr>
            <a:xfrm>
              <a:off x="2309682" y="5972174"/>
              <a:ext cx="139700" cy="494529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86" name="グループ化 85"/>
          <p:cNvGrpSpPr/>
          <p:nvPr/>
        </p:nvGrpSpPr>
        <p:grpSpPr>
          <a:xfrm>
            <a:off x="10775992" y="1778687"/>
            <a:ext cx="1416008" cy="935058"/>
            <a:chOff x="1351005" y="5534026"/>
            <a:chExt cx="1416008" cy="935058"/>
          </a:xfrm>
        </p:grpSpPr>
        <p:cxnSp>
          <p:nvCxnSpPr>
            <p:cNvPr id="87" name="直線矢印コネクタ 86"/>
            <p:cNvCxnSpPr/>
            <p:nvPr/>
          </p:nvCxnSpPr>
          <p:spPr>
            <a:xfrm>
              <a:off x="1351005" y="6466703"/>
              <a:ext cx="141600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線矢印コネクタ 87"/>
            <p:cNvCxnSpPr/>
            <p:nvPr/>
          </p:nvCxnSpPr>
          <p:spPr>
            <a:xfrm flipV="1">
              <a:off x="1351005" y="5534026"/>
              <a:ext cx="0" cy="9350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正方形/長方形 88"/>
            <p:cNvSpPr/>
            <p:nvPr/>
          </p:nvSpPr>
          <p:spPr>
            <a:xfrm>
              <a:off x="1485900" y="6420984"/>
              <a:ext cx="139700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0" name="正方形/長方形 89"/>
            <p:cNvSpPr/>
            <p:nvPr/>
          </p:nvSpPr>
          <p:spPr>
            <a:xfrm>
              <a:off x="1760494" y="5534026"/>
              <a:ext cx="139700" cy="93267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1" name="正方形/長方形 90"/>
            <p:cNvSpPr/>
            <p:nvPr/>
          </p:nvSpPr>
          <p:spPr>
            <a:xfrm>
              <a:off x="2035088" y="5695950"/>
              <a:ext cx="139700" cy="770754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2" name="正方形/長方形 91"/>
            <p:cNvSpPr/>
            <p:nvPr/>
          </p:nvSpPr>
          <p:spPr>
            <a:xfrm>
              <a:off x="2309682" y="6420984"/>
              <a:ext cx="139700" cy="45719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cxnSp>
        <p:nvCxnSpPr>
          <p:cNvPr id="9" name="直線矢印コネクタ 8"/>
          <p:cNvCxnSpPr/>
          <p:nvPr/>
        </p:nvCxnSpPr>
        <p:spPr>
          <a:xfrm flipH="1">
            <a:off x="9811328" y="1351828"/>
            <a:ext cx="151207" cy="350838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直線矢印コネクタ 164"/>
          <p:cNvCxnSpPr/>
          <p:nvPr/>
        </p:nvCxnSpPr>
        <p:spPr>
          <a:xfrm>
            <a:off x="10945455" y="1349448"/>
            <a:ext cx="158670" cy="353218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6" name="グループ化 165"/>
          <p:cNvGrpSpPr/>
          <p:nvPr/>
        </p:nvGrpSpPr>
        <p:grpSpPr>
          <a:xfrm>
            <a:off x="6408915" y="3812220"/>
            <a:ext cx="2482953" cy="1676108"/>
            <a:chOff x="6648130" y="1044658"/>
            <a:chExt cx="2753237" cy="1858563"/>
          </a:xfrm>
        </p:grpSpPr>
        <p:grpSp>
          <p:nvGrpSpPr>
            <p:cNvPr id="167" name="グループ化 166"/>
            <p:cNvGrpSpPr/>
            <p:nvPr/>
          </p:nvGrpSpPr>
          <p:grpSpPr>
            <a:xfrm>
              <a:off x="6648130" y="1044658"/>
              <a:ext cx="2753237" cy="1858563"/>
              <a:chOff x="973245" y="3883651"/>
              <a:chExt cx="2753237" cy="1858563"/>
            </a:xfrm>
          </p:grpSpPr>
          <p:sp>
            <p:nvSpPr>
              <p:cNvPr id="169" name="円/楕円 168"/>
              <p:cNvSpPr/>
              <p:nvPr/>
            </p:nvSpPr>
            <p:spPr>
              <a:xfrm>
                <a:off x="1658257" y="4878614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70" name="円/楕円 169"/>
              <p:cNvSpPr/>
              <p:nvPr/>
            </p:nvSpPr>
            <p:spPr>
              <a:xfrm>
                <a:off x="981982" y="5516789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71" name="円/楕円 170"/>
              <p:cNvSpPr/>
              <p:nvPr/>
            </p:nvSpPr>
            <p:spPr>
              <a:xfrm>
                <a:off x="1112157" y="5669189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72" name="円/楕円 171"/>
              <p:cNvSpPr/>
              <p:nvPr/>
            </p:nvSpPr>
            <p:spPr>
              <a:xfrm>
                <a:off x="1251856" y="5443764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73" name="円/楕円 172"/>
              <p:cNvSpPr/>
              <p:nvPr/>
            </p:nvSpPr>
            <p:spPr>
              <a:xfrm>
                <a:off x="1342342" y="5632676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74" name="円/楕円 173"/>
              <p:cNvSpPr/>
              <p:nvPr/>
            </p:nvSpPr>
            <p:spPr>
              <a:xfrm>
                <a:off x="1704291" y="5332639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75" name="円/楕円 174"/>
              <p:cNvSpPr/>
              <p:nvPr/>
            </p:nvSpPr>
            <p:spPr>
              <a:xfrm>
                <a:off x="1440766" y="5062764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76" name="円/楕円 175"/>
              <p:cNvSpPr/>
              <p:nvPr/>
            </p:nvSpPr>
            <p:spPr>
              <a:xfrm>
                <a:off x="1480449" y="5277076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77" name="円/楕円 176"/>
              <p:cNvSpPr/>
              <p:nvPr/>
            </p:nvSpPr>
            <p:spPr>
              <a:xfrm>
                <a:off x="1740803" y="5118326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78" name="円/楕円 177"/>
              <p:cNvSpPr/>
              <p:nvPr/>
            </p:nvSpPr>
            <p:spPr>
              <a:xfrm>
                <a:off x="1367741" y="4726214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79" name="円/楕円 178"/>
              <p:cNvSpPr/>
              <p:nvPr/>
            </p:nvSpPr>
            <p:spPr>
              <a:xfrm>
                <a:off x="973245" y="4821464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80" name="円/楕円 179"/>
              <p:cNvSpPr/>
              <p:nvPr/>
            </p:nvSpPr>
            <p:spPr>
              <a:xfrm>
                <a:off x="1075644" y="5062764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81" name="円/楕円 180"/>
              <p:cNvSpPr/>
              <p:nvPr/>
            </p:nvSpPr>
            <p:spPr>
              <a:xfrm>
                <a:off x="1161367" y="4892901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82" name="円/楕円 181"/>
              <p:cNvSpPr/>
              <p:nvPr/>
            </p:nvSpPr>
            <p:spPr>
              <a:xfrm>
                <a:off x="1628088" y="4255519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83" name="円/楕円 182"/>
              <p:cNvSpPr/>
              <p:nvPr/>
            </p:nvSpPr>
            <p:spPr>
              <a:xfrm>
                <a:off x="1813828" y="4470626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84" name="円/楕円 183"/>
              <p:cNvSpPr/>
              <p:nvPr/>
            </p:nvSpPr>
            <p:spPr>
              <a:xfrm>
                <a:off x="1950349" y="4736531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85" name="円/楕円 184"/>
              <p:cNvSpPr/>
              <p:nvPr/>
            </p:nvSpPr>
            <p:spPr>
              <a:xfrm>
                <a:off x="1477278" y="4526983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86" name="円/楕円 185"/>
              <p:cNvSpPr/>
              <p:nvPr/>
            </p:nvSpPr>
            <p:spPr>
              <a:xfrm>
                <a:off x="1877324" y="5111182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87" name="円/楕円 186"/>
              <p:cNvSpPr/>
              <p:nvPr/>
            </p:nvSpPr>
            <p:spPr>
              <a:xfrm>
                <a:off x="2155147" y="4874646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88" name="円/楕円 187"/>
              <p:cNvSpPr/>
              <p:nvPr/>
            </p:nvSpPr>
            <p:spPr>
              <a:xfrm>
                <a:off x="2398023" y="4310289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89" name="円/楕円 188"/>
              <p:cNvSpPr/>
              <p:nvPr/>
            </p:nvSpPr>
            <p:spPr>
              <a:xfrm>
                <a:off x="2715069" y="4230119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90" name="円/楕円 189"/>
              <p:cNvSpPr/>
              <p:nvPr/>
            </p:nvSpPr>
            <p:spPr>
              <a:xfrm>
                <a:off x="2816678" y="4459512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91" name="円/楕円 190"/>
              <p:cNvSpPr/>
              <p:nvPr/>
            </p:nvSpPr>
            <p:spPr>
              <a:xfrm>
                <a:off x="2896481" y="4302354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92" name="円/楕円 191"/>
              <p:cNvSpPr/>
              <p:nvPr/>
            </p:nvSpPr>
            <p:spPr>
              <a:xfrm>
                <a:off x="3213527" y="4222184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93" name="円/楕円 192"/>
              <p:cNvSpPr/>
              <p:nvPr/>
            </p:nvSpPr>
            <p:spPr>
              <a:xfrm>
                <a:off x="3315136" y="4451577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94" name="円/楕円 193"/>
              <p:cNvSpPr/>
              <p:nvPr/>
            </p:nvSpPr>
            <p:spPr>
              <a:xfrm>
                <a:off x="2659169" y="4540478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95" name="円/楕円 194"/>
              <p:cNvSpPr/>
              <p:nvPr/>
            </p:nvSpPr>
            <p:spPr>
              <a:xfrm>
                <a:off x="2976215" y="4460308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96" name="円/楕円 195"/>
              <p:cNvSpPr/>
              <p:nvPr/>
            </p:nvSpPr>
            <p:spPr>
              <a:xfrm>
                <a:off x="3077824" y="4689701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97" name="円/楕円 196"/>
              <p:cNvSpPr/>
              <p:nvPr/>
            </p:nvSpPr>
            <p:spPr>
              <a:xfrm>
                <a:off x="3017477" y="4559525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98" name="円/楕円 197"/>
              <p:cNvSpPr/>
              <p:nvPr/>
            </p:nvSpPr>
            <p:spPr>
              <a:xfrm>
                <a:off x="3097280" y="4402367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99" name="円/楕円 198"/>
              <p:cNvSpPr/>
              <p:nvPr/>
            </p:nvSpPr>
            <p:spPr>
              <a:xfrm>
                <a:off x="3177014" y="4560321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00" name="円/楕円 199"/>
              <p:cNvSpPr/>
              <p:nvPr/>
            </p:nvSpPr>
            <p:spPr>
              <a:xfrm>
                <a:off x="3332176" y="4297188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01" name="円/楕円 200"/>
              <p:cNvSpPr/>
              <p:nvPr/>
            </p:nvSpPr>
            <p:spPr>
              <a:xfrm>
                <a:off x="3392942" y="4112158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02" name="円/楕円 201"/>
              <p:cNvSpPr/>
              <p:nvPr/>
            </p:nvSpPr>
            <p:spPr>
              <a:xfrm>
                <a:off x="3491713" y="4297984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03" name="円/楕円 202"/>
              <p:cNvSpPr/>
              <p:nvPr/>
            </p:nvSpPr>
            <p:spPr>
              <a:xfrm>
                <a:off x="3024186" y="4040809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04" name="円/楕円 203"/>
              <p:cNvSpPr/>
              <p:nvPr/>
            </p:nvSpPr>
            <p:spPr>
              <a:xfrm>
                <a:off x="3103989" y="3883651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05" name="円/楕円 204"/>
              <p:cNvSpPr/>
              <p:nvPr/>
            </p:nvSpPr>
            <p:spPr>
              <a:xfrm>
                <a:off x="3183723" y="4041605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06" name="円/楕円 205"/>
              <p:cNvSpPr/>
              <p:nvPr/>
            </p:nvSpPr>
            <p:spPr>
              <a:xfrm>
                <a:off x="2408136" y="5185200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07" name="円/楕円 206"/>
              <p:cNvSpPr/>
              <p:nvPr/>
            </p:nvSpPr>
            <p:spPr>
              <a:xfrm>
                <a:off x="2584116" y="4996086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08" name="円/楕円 207"/>
              <p:cNvSpPr/>
              <p:nvPr/>
            </p:nvSpPr>
            <p:spPr>
              <a:xfrm>
                <a:off x="2663919" y="4838928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09" name="円/楕円 208"/>
              <p:cNvSpPr/>
              <p:nvPr/>
            </p:nvSpPr>
            <p:spPr>
              <a:xfrm>
                <a:off x="2743653" y="4996882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10" name="円/楕円 209"/>
              <p:cNvSpPr/>
              <p:nvPr/>
            </p:nvSpPr>
            <p:spPr>
              <a:xfrm>
                <a:off x="2782270" y="5558064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11" name="円/楕円 210"/>
              <p:cNvSpPr/>
              <p:nvPr/>
            </p:nvSpPr>
            <p:spPr>
              <a:xfrm>
                <a:off x="2818782" y="5343751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12" name="円/楕円 211"/>
              <p:cNvSpPr/>
              <p:nvPr/>
            </p:nvSpPr>
            <p:spPr>
              <a:xfrm>
                <a:off x="2955303" y="5336607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13" name="円/楕円 212"/>
              <p:cNvSpPr/>
              <p:nvPr/>
            </p:nvSpPr>
            <p:spPr>
              <a:xfrm>
                <a:off x="3151948" y="5365183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14" name="円/楕円 213"/>
              <p:cNvSpPr/>
              <p:nvPr/>
            </p:nvSpPr>
            <p:spPr>
              <a:xfrm>
                <a:off x="3073995" y="5132415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15" name="円/楕円 214"/>
              <p:cNvSpPr/>
              <p:nvPr/>
            </p:nvSpPr>
            <p:spPr>
              <a:xfrm>
                <a:off x="3210516" y="5125271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16" name="円/楕円 215"/>
              <p:cNvSpPr/>
              <p:nvPr/>
            </p:nvSpPr>
            <p:spPr>
              <a:xfrm>
                <a:off x="3198107" y="4960669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17" name="円/楕円 216"/>
              <p:cNvSpPr/>
              <p:nvPr/>
            </p:nvSpPr>
            <p:spPr>
              <a:xfrm>
                <a:off x="3329446" y="4724229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18" name="円/楕円 217"/>
              <p:cNvSpPr/>
              <p:nvPr/>
            </p:nvSpPr>
            <p:spPr>
              <a:xfrm>
                <a:off x="3465967" y="4717085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19" name="円/楕円 218"/>
              <p:cNvSpPr/>
              <p:nvPr/>
            </p:nvSpPr>
            <p:spPr>
              <a:xfrm>
                <a:off x="3375950" y="5388005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20" name="円/楕円 219"/>
              <p:cNvSpPr/>
              <p:nvPr/>
            </p:nvSpPr>
            <p:spPr>
              <a:xfrm>
                <a:off x="3512471" y="5380861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21" name="円/楕円 220"/>
              <p:cNvSpPr/>
              <p:nvPr/>
            </p:nvSpPr>
            <p:spPr>
              <a:xfrm>
                <a:off x="3365959" y="5157222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22" name="円/楕円 221"/>
              <p:cNvSpPr/>
              <p:nvPr/>
            </p:nvSpPr>
            <p:spPr>
              <a:xfrm>
                <a:off x="3402471" y="4942909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23" name="円/楕円 222"/>
              <p:cNvSpPr/>
              <p:nvPr/>
            </p:nvSpPr>
            <p:spPr>
              <a:xfrm>
                <a:off x="3653457" y="4954220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24" name="円/楕円 223"/>
              <p:cNvSpPr/>
              <p:nvPr/>
            </p:nvSpPr>
            <p:spPr>
              <a:xfrm>
                <a:off x="3012727" y="5608269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25" name="円/楕円 224"/>
              <p:cNvSpPr/>
              <p:nvPr/>
            </p:nvSpPr>
            <p:spPr>
              <a:xfrm>
                <a:off x="3149248" y="5601125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26" name="円/楕円 225"/>
              <p:cNvSpPr/>
              <p:nvPr/>
            </p:nvSpPr>
            <p:spPr>
              <a:xfrm>
                <a:off x="3345893" y="5629701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27" name="円/楕円 226"/>
              <p:cNvSpPr/>
              <p:nvPr/>
            </p:nvSpPr>
            <p:spPr>
              <a:xfrm>
                <a:off x="1959204" y="5596163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28" name="円/楕円 227"/>
              <p:cNvSpPr/>
              <p:nvPr/>
            </p:nvSpPr>
            <p:spPr>
              <a:xfrm>
                <a:off x="1995716" y="5381850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</p:grpSp>
        <p:cxnSp>
          <p:nvCxnSpPr>
            <p:cNvPr id="168" name="直線コネクタ 167"/>
            <p:cNvCxnSpPr/>
            <p:nvPr/>
          </p:nvCxnSpPr>
          <p:spPr>
            <a:xfrm flipV="1">
              <a:off x="6684642" y="1993364"/>
              <a:ext cx="2618476" cy="31354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9" name="グループ化 228"/>
          <p:cNvGrpSpPr/>
          <p:nvPr/>
        </p:nvGrpSpPr>
        <p:grpSpPr>
          <a:xfrm>
            <a:off x="9789433" y="3515038"/>
            <a:ext cx="1416008" cy="935058"/>
            <a:chOff x="1351005" y="5534026"/>
            <a:chExt cx="1416008" cy="935058"/>
          </a:xfrm>
        </p:grpSpPr>
        <p:cxnSp>
          <p:nvCxnSpPr>
            <p:cNvPr id="230" name="直線矢印コネクタ 229"/>
            <p:cNvCxnSpPr/>
            <p:nvPr/>
          </p:nvCxnSpPr>
          <p:spPr>
            <a:xfrm>
              <a:off x="1351005" y="6466703"/>
              <a:ext cx="141600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直線矢印コネクタ 230"/>
            <p:cNvCxnSpPr/>
            <p:nvPr/>
          </p:nvCxnSpPr>
          <p:spPr>
            <a:xfrm flipV="1">
              <a:off x="1351005" y="5534026"/>
              <a:ext cx="0" cy="9350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2" name="正方形/長方形 231"/>
            <p:cNvSpPr/>
            <p:nvPr/>
          </p:nvSpPr>
          <p:spPr>
            <a:xfrm>
              <a:off x="1485900" y="6140450"/>
              <a:ext cx="139700" cy="326253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3" name="正方形/長方形 232"/>
            <p:cNvSpPr/>
            <p:nvPr/>
          </p:nvSpPr>
          <p:spPr>
            <a:xfrm>
              <a:off x="1760494" y="5534026"/>
              <a:ext cx="139700" cy="93267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4" name="正方形/長方形 233"/>
            <p:cNvSpPr/>
            <p:nvPr/>
          </p:nvSpPr>
          <p:spPr>
            <a:xfrm>
              <a:off x="2035088" y="5695950"/>
              <a:ext cx="139700" cy="770754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5" name="正方形/長方形 234"/>
            <p:cNvSpPr/>
            <p:nvPr/>
          </p:nvSpPr>
          <p:spPr>
            <a:xfrm>
              <a:off x="2309682" y="5972174"/>
              <a:ext cx="139700" cy="494529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cxnSp>
        <p:nvCxnSpPr>
          <p:cNvPr id="250" name="直線矢印コネクタ 249"/>
          <p:cNvCxnSpPr/>
          <p:nvPr/>
        </p:nvCxnSpPr>
        <p:spPr>
          <a:xfrm flipH="1">
            <a:off x="9811328" y="4624993"/>
            <a:ext cx="151207" cy="350838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直線矢印コネクタ 250"/>
          <p:cNvCxnSpPr/>
          <p:nvPr/>
        </p:nvCxnSpPr>
        <p:spPr>
          <a:xfrm>
            <a:off x="10945455" y="4622613"/>
            <a:ext cx="158670" cy="353218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2" name="グループ化 251"/>
          <p:cNvGrpSpPr/>
          <p:nvPr/>
        </p:nvGrpSpPr>
        <p:grpSpPr>
          <a:xfrm>
            <a:off x="9167229" y="4991543"/>
            <a:ext cx="1416008" cy="935058"/>
            <a:chOff x="1351005" y="5534026"/>
            <a:chExt cx="1416008" cy="935058"/>
          </a:xfrm>
        </p:grpSpPr>
        <p:cxnSp>
          <p:nvCxnSpPr>
            <p:cNvPr id="253" name="直線矢印コネクタ 252"/>
            <p:cNvCxnSpPr/>
            <p:nvPr/>
          </p:nvCxnSpPr>
          <p:spPr>
            <a:xfrm>
              <a:off x="1351005" y="6466703"/>
              <a:ext cx="141600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直線矢印コネクタ 253"/>
            <p:cNvCxnSpPr/>
            <p:nvPr/>
          </p:nvCxnSpPr>
          <p:spPr>
            <a:xfrm flipV="1">
              <a:off x="1351005" y="5534026"/>
              <a:ext cx="0" cy="9350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5" name="正方形/長方形 254"/>
            <p:cNvSpPr/>
            <p:nvPr/>
          </p:nvSpPr>
          <p:spPr>
            <a:xfrm>
              <a:off x="1485900" y="6303938"/>
              <a:ext cx="139700" cy="162765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56" name="正方形/長方形 255"/>
            <p:cNvSpPr/>
            <p:nvPr/>
          </p:nvSpPr>
          <p:spPr>
            <a:xfrm>
              <a:off x="1760494" y="5661000"/>
              <a:ext cx="139700" cy="805704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57" name="正方形/長方形 256"/>
            <p:cNvSpPr/>
            <p:nvPr/>
          </p:nvSpPr>
          <p:spPr>
            <a:xfrm>
              <a:off x="2035088" y="6370612"/>
              <a:ext cx="139700" cy="96091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58" name="正方形/長方形 257"/>
            <p:cNvSpPr/>
            <p:nvPr/>
          </p:nvSpPr>
          <p:spPr>
            <a:xfrm>
              <a:off x="2309682" y="6420984"/>
              <a:ext cx="139700" cy="45719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259" name="グループ化 258"/>
          <p:cNvGrpSpPr/>
          <p:nvPr/>
        </p:nvGrpSpPr>
        <p:grpSpPr>
          <a:xfrm>
            <a:off x="10727456" y="4989162"/>
            <a:ext cx="1416008" cy="935058"/>
            <a:chOff x="1351005" y="5534026"/>
            <a:chExt cx="1416008" cy="935058"/>
          </a:xfrm>
        </p:grpSpPr>
        <p:cxnSp>
          <p:nvCxnSpPr>
            <p:cNvPr id="260" name="直線矢印コネクタ 259"/>
            <p:cNvCxnSpPr/>
            <p:nvPr/>
          </p:nvCxnSpPr>
          <p:spPr>
            <a:xfrm>
              <a:off x="1351005" y="6466703"/>
              <a:ext cx="141600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直線矢印コネクタ 260"/>
            <p:cNvCxnSpPr/>
            <p:nvPr/>
          </p:nvCxnSpPr>
          <p:spPr>
            <a:xfrm flipV="1">
              <a:off x="1351005" y="5534026"/>
              <a:ext cx="0" cy="9350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2" name="正方形/長方形 261"/>
            <p:cNvSpPr/>
            <p:nvPr/>
          </p:nvSpPr>
          <p:spPr>
            <a:xfrm>
              <a:off x="1485900" y="6314724"/>
              <a:ext cx="139700" cy="15197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63" name="正方形/長方形 262"/>
            <p:cNvSpPr/>
            <p:nvPr/>
          </p:nvSpPr>
          <p:spPr>
            <a:xfrm>
              <a:off x="1760494" y="6314724"/>
              <a:ext cx="139700" cy="15197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64" name="正方形/長方形 263"/>
            <p:cNvSpPr/>
            <p:nvPr/>
          </p:nvSpPr>
          <p:spPr>
            <a:xfrm>
              <a:off x="2035088" y="5786088"/>
              <a:ext cx="139700" cy="680616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65" name="正方形/長方形 264"/>
            <p:cNvSpPr/>
            <p:nvPr/>
          </p:nvSpPr>
          <p:spPr>
            <a:xfrm>
              <a:off x="2309682" y="5972174"/>
              <a:ext cx="139700" cy="494529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" name="正方形/長方形 1"/>
          <p:cNvSpPr/>
          <p:nvPr/>
        </p:nvSpPr>
        <p:spPr>
          <a:xfrm>
            <a:off x="353705" y="0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1200"/>
              </a:spcBef>
            </a:pPr>
            <a:r>
              <a:rPr lang="ja-JP" altLang="en-US" sz="2800" b="1" i="1" dirty="0" smtClean="0">
                <a:solidFill>
                  <a:srgbClr val="C0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参考資料</a:t>
            </a:r>
            <a:endParaRPr lang="en-US" altLang="ja-JP" sz="2800" b="1" i="1" dirty="0">
              <a:solidFill>
                <a:srgbClr val="C00000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46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58525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正方形/長方形 4"/>
              <p:cNvSpPr/>
              <p:nvPr/>
            </p:nvSpPr>
            <p:spPr>
              <a:xfrm>
                <a:off x="4162588" y="791488"/>
                <a:ext cx="2699008" cy="73718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ja-JP" sz="2800" b="0" dirty="0" smtClean="0">
                    <a:solidFill>
                      <a:schemeClr val="tx1"/>
                    </a:solidFill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P: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ja-JP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ja-JP" sz="2800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800" b="0" i="0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9</m:t>
                            </m:r>
                          </m:num>
                          <m:den>
                            <m:r>
                              <a:rPr lang="en-US" altLang="ja-JP" sz="2800" b="0" i="0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60</m:t>
                            </m:r>
                          </m:den>
                        </m:f>
                        <m:r>
                          <a:rPr lang="en-US" altLang="ja-JP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,</m:t>
                        </m:r>
                        <m:r>
                          <a:rPr lang="en-US" altLang="ja-JP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 </m:t>
                        </m:r>
                        <m:f>
                          <m:fPr>
                            <m:ctrlPr>
                              <a:rPr lang="en-US" altLang="ja-JP" sz="28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8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22</m:t>
                            </m:r>
                          </m:num>
                          <m:den>
                            <m:r>
                              <a:rPr lang="en-US" altLang="ja-JP" sz="28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60</m:t>
                            </m:r>
                          </m:den>
                        </m:f>
                        <m:r>
                          <a:rPr lang="en-US" altLang="ja-JP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,</m:t>
                        </m:r>
                        <m:r>
                          <a:rPr lang="en-US" altLang="ja-JP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 </m:t>
                        </m:r>
                        <m:f>
                          <m:fPr>
                            <m:ctrlPr>
                              <a:rPr lang="en-US" altLang="ja-JP" sz="2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17</m:t>
                            </m:r>
                          </m:num>
                          <m:den>
                            <m:r>
                              <a:rPr lang="en-US" altLang="ja-JP" sz="2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60</m:t>
                            </m:r>
                          </m:den>
                        </m:f>
                        <m:r>
                          <a:rPr lang="en-US" altLang="ja-JP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,</m:t>
                        </m:r>
                        <m:f>
                          <m:fPr>
                            <m:ctrlPr>
                              <a:rPr lang="en-US" altLang="ja-JP" sz="28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800" b="0" i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22</m:t>
                            </m:r>
                          </m:num>
                          <m:den>
                            <m:r>
                              <a:rPr lang="en-US" altLang="ja-JP" sz="2800" b="0" i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60</m:t>
                            </m:r>
                          </m:den>
                        </m:f>
                      </m:e>
                    </m:d>
                  </m:oMath>
                </a14:m>
                <a:r>
                  <a:rPr lang="en-US" altLang="ja-JP" sz="2800" dirty="0" smtClean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5" name="正方形/長方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2588" y="791488"/>
                <a:ext cx="2699008" cy="737189"/>
              </a:xfrm>
              <a:prstGeom prst="rect">
                <a:avLst/>
              </a:prstGeom>
              <a:blipFill rotWithShape="0">
                <a:blip r:embed="rId2"/>
                <a:stretch>
                  <a:fillRect l="-4740" b="-909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正方形/長方形 5"/>
              <p:cNvSpPr/>
              <p:nvPr/>
            </p:nvSpPr>
            <p:spPr>
              <a:xfrm>
                <a:off x="1802336" y="3694621"/>
                <a:ext cx="6903865" cy="61465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sSubPr>
                      <m:e>
                        <m:r>
                          <a:rPr lang="en-US" altLang="ja-JP" sz="24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𝐻</m:t>
                        </m:r>
                      </m:e>
                      <m:sub>
                        <m:r>
                          <a:rPr lang="en-US" altLang="ja-JP" sz="24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𝐿</m:t>
                        </m:r>
                      </m:sub>
                    </m:sSub>
                    <m:r>
                      <a:rPr lang="en-US" altLang="ja-JP" sz="2400" b="0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=−</m:t>
                    </m:r>
                    <m:f>
                      <m:fPr>
                        <m:ctrlPr>
                          <a:rPr lang="en-US" altLang="ja-JP" sz="240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Pr>
                      <m:num>
                        <m:r>
                          <a:rPr lang="en-US" altLang="ja-JP" sz="24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9</m:t>
                        </m:r>
                      </m:num>
                      <m:den>
                        <m:r>
                          <a:rPr lang="en-US" altLang="ja-JP" sz="24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21</m:t>
                        </m:r>
                      </m:den>
                    </m:f>
                    <m:func>
                      <m:funcPr>
                        <m:ctrlPr>
                          <a:rPr lang="en-US" altLang="ja-JP" sz="240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4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log</m:t>
                        </m:r>
                      </m:fName>
                      <m:e>
                        <m:f>
                          <m:fPr>
                            <m:ctrlPr>
                              <a:rPr lang="en-US" altLang="ja-JP" sz="2400" i="1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400" b="0" i="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9</m:t>
                            </m:r>
                          </m:num>
                          <m:den>
                            <m:r>
                              <a:rPr lang="en-US" altLang="ja-JP" sz="2400" b="0" i="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21</m:t>
                            </m:r>
                          </m:den>
                        </m:f>
                      </m:e>
                    </m:func>
                    <m:r>
                      <a:rPr lang="en-US" altLang="ja-JP" sz="2400" b="0" i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−</m:t>
                    </m:r>
                    <m:r>
                      <a:rPr lang="en-US" altLang="ja-JP" sz="2400" b="0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0</m:t>
                    </m:r>
                    <m:r>
                      <a:rPr lang="en-US" altLang="ja-JP" sz="2400" b="0" i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−</m:t>
                    </m:r>
                    <m:r>
                      <a:rPr lang="en-US" altLang="ja-JP" sz="2400" b="0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0</m:t>
                    </m:r>
                    <m:r>
                      <a:rPr lang="en-US" altLang="ja-JP" sz="2400" b="0" i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−</m:t>
                    </m:r>
                    <m:f>
                      <m:fPr>
                        <m:ctrlPr>
                          <a:rPr lang="en-US" altLang="ja-JP" sz="240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Pr>
                      <m:num>
                        <m:r>
                          <a:rPr lang="en-US" altLang="ja-JP" sz="24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12</m:t>
                        </m:r>
                      </m:num>
                      <m:den>
                        <m:r>
                          <a:rPr lang="en-US" altLang="ja-JP" sz="24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21</m:t>
                        </m:r>
                      </m:den>
                    </m:f>
                    <m:func>
                      <m:funcPr>
                        <m:ctrlPr>
                          <a:rPr lang="en-US" altLang="ja-JP" sz="240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4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log</m:t>
                        </m:r>
                      </m:fName>
                      <m:e>
                        <m:f>
                          <m:fPr>
                            <m:ctrlPr>
                              <a:rPr lang="en-US" altLang="ja-JP" sz="2400" i="1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400" b="0" i="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12</m:t>
                            </m:r>
                          </m:num>
                          <m:den>
                            <m:r>
                              <a:rPr lang="en-US" altLang="ja-JP" sz="2400" b="0" i="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21</m:t>
                            </m:r>
                          </m:den>
                        </m:f>
                      </m:e>
                    </m:func>
                    <m:r>
                      <a:rPr lang="en-US" altLang="ja-JP" sz="2400" b="0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 </m:t>
                    </m:r>
                  </m:oMath>
                </a14:m>
                <a:r>
                  <a:rPr lang="en-US" altLang="ja-JP" sz="2400" i="1" dirty="0" smtClean="0">
                    <a:solidFill>
                      <a:schemeClr val="tx1"/>
                    </a:solidFill>
                    <a:effectLst/>
                    <a:latin typeface="Cambria Math" panose="02040503050406030204" pitchFamily="18" charset="0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ja-JP" sz="2400" b="0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=0.296</m:t>
                    </m:r>
                  </m:oMath>
                </a14:m>
                <a:r>
                  <a:rPr lang="en-US" altLang="ja-JP" sz="2400" dirty="0" smtClean="0">
                    <a:solidFill>
                      <a:schemeClr val="tx1"/>
                    </a:solidFill>
                    <a:effectLst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</a:p>
            </p:txBody>
          </p:sp>
        </mc:Choice>
        <mc:Fallback xmlns="">
          <p:sp>
            <p:nvSpPr>
              <p:cNvPr id="6" name="正方形/長方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2336" y="3694621"/>
                <a:ext cx="6903865" cy="61465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7" name="グループ化 96"/>
          <p:cNvGrpSpPr/>
          <p:nvPr/>
        </p:nvGrpSpPr>
        <p:grpSpPr>
          <a:xfrm>
            <a:off x="998265" y="520975"/>
            <a:ext cx="2753237" cy="1858563"/>
            <a:chOff x="973245" y="3883651"/>
            <a:chExt cx="2753237" cy="1858563"/>
          </a:xfrm>
        </p:grpSpPr>
        <p:sp>
          <p:nvSpPr>
            <p:cNvPr id="98" name="円/楕円 97"/>
            <p:cNvSpPr/>
            <p:nvPr/>
          </p:nvSpPr>
          <p:spPr>
            <a:xfrm>
              <a:off x="1658257" y="4878614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99" name="円/楕円 98"/>
            <p:cNvSpPr/>
            <p:nvPr/>
          </p:nvSpPr>
          <p:spPr>
            <a:xfrm>
              <a:off x="981982" y="5516789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00" name="円/楕円 99"/>
            <p:cNvSpPr/>
            <p:nvPr/>
          </p:nvSpPr>
          <p:spPr>
            <a:xfrm>
              <a:off x="1112157" y="5669189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01" name="円/楕円 100"/>
            <p:cNvSpPr/>
            <p:nvPr/>
          </p:nvSpPr>
          <p:spPr>
            <a:xfrm>
              <a:off x="1251856" y="5443764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02" name="円/楕円 101"/>
            <p:cNvSpPr/>
            <p:nvPr/>
          </p:nvSpPr>
          <p:spPr>
            <a:xfrm>
              <a:off x="1342342" y="5632676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03" name="円/楕円 102"/>
            <p:cNvSpPr/>
            <p:nvPr/>
          </p:nvSpPr>
          <p:spPr>
            <a:xfrm>
              <a:off x="1704291" y="5332639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04" name="円/楕円 103"/>
            <p:cNvSpPr/>
            <p:nvPr/>
          </p:nvSpPr>
          <p:spPr>
            <a:xfrm>
              <a:off x="1440766" y="5062764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05" name="円/楕円 104"/>
            <p:cNvSpPr/>
            <p:nvPr/>
          </p:nvSpPr>
          <p:spPr>
            <a:xfrm>
              <a:off x="1480449" y="5277076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06" name="円/楕円 105"/>
            <p:cNvSpPr/>
            <p:nvPr/>
          </p:nvSpPr>
          <p:spPr>
            <a:xfrm>
              <a:off x="1740803" y="5118326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07" name="円/楕円 106"/>
            <p:cNvSpPr/>
            <p:nvPr/>
          </p:nvSpPr>
          <p:spPr>
            <a:xfrm>
              <a:off x="1367741" y="4726214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08" name="円/楕円 107"/>
            <p:cNvSpPr/>
            <p:nvPr/>
          </p:nvSpPr>
          <p:spPr>
            <a:xfrm>
              <a:off x="973245" y="4821464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09" name="円/楕円 108"/>
            <p:cNvSpPr/>
            <p:nvPr/>
          </p:nvSpPr>
          <p:spPr>
            <a:xfrm>
              <a:off x="1075644" y="5062764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10" name="円/楕円 109"/>
            <p:cNvSpPr/>
            <p:nvPr/>
          </p:nvSpPr>
          <p:spPr>
            <a:xfrm>
              <a:off x="1161367" y="4892901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11" name="円/楕円 110"/>
            <p:cNvSpPr/>
            <p:nvPr/>
          </p:nvSpPr>
          <p:spPr>
            <a:xfrm>
              <a:off x="1628088" y="4255519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12" name="円/楕円 111"/>
            <p:cNvSpPr/>
            <p:nvPr/>
          </p:nvSpPr>
          <p:spPr>
            <a:xfrm>
              <a:off x="1813828" y="4470626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13" name="円/楕円 112"/>
            <p:cNvSpPr/>
            <p:nvPr/>
          </p:nvSpPr>
          <p:spPr>
            <a:xfrm>
              <a:off x="1950349" y="4736531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14" name="円/楕円 113"/>
            <p:cNvSpPr/>
            <p:nvPr/>
          </p:nvSpPr>
          <p:spPr>
            <a:xfrm>
              <a:off x="1477278" y="4526983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15" name="円/楕円 114"/>
            <p:cNvSpPr/>
            <p:nvPr/>
          </p:nvSpPr>
          <p:spPr>
            <a:xfrm>
              <a:off x="1877324" y="5111182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16" name="円/楕円 115"/>
            <p:cNvSpPr/>
            <p:nvPr/>
          </p:nvSpPr>
          <p:spPr>
            <a:xfrm>
              <a:off x="2155147" y="4874646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17" name="円/楕円 116"/>
            <p:cNvSpPr/>
            <p:nvPr/>
          </p:nvSpPr>
          <p:spPr>
            <a:xfrm>
              <a:off x="2398023" y="4310289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18" name="円/楕円 117"/>
            <p:cNvSpPr/>
            <p:nvPr/>
          </p:nvSpPr>
          <p:spPr>
            <a:xfrm>
              <a:off x="2715069" y="4230119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19" name="円/楕円 118"/>
            <p:cNvSpPr/>
            <p:nvPr/>
          </p:nvSpPr>
          <p:spPr>
            <a:xfrm>
              <a:off x="2816678" y="4459512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20" name="円/楕円 119"/>
            <p:cNvSpPr/>
            <p:nvPr/>
          </p:nvSpPr>
          <p:spPr>
            <a:xfrm>
              <a:off x="2896481" y="4302354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21" name="円/楕円 120"/>
            <p:cNvSpPr/>
            <p:nvPr/>
          </p:nvSpPr>
          <p:spPr>
            <a:xfrm>
              <a:off x="3213527" y="4222184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22" name="円/楕円 121"/>
            <p:cNvSpPr/>
            <p:nvPr/>
          </p:nvSpPr>
          <p:spPr>
            <a:xfrm>
              <a:off x="3315136" y="4451577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23" name="円/楕円 122"/>
            <p:cNvSpPr/>
            <p:nvPr/>
          </p:nvSpPr>
          <p:spPr>
            <a:xfrm>
              <a:off x="2659169" y="4540478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24" name="円/楕円 123"/>
            <p:cNvSpPr/>
            <p:nvPr/>
          </p:nvSpPr>
          <p:spPr>
            <a:xfrm>
              <a:off x="2976215" y="4460308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25" name="円/楕円 124"/>
            <p:cNvSpPr/>
            <p:nvPr/>
          </p:nvSpPr>
          <p:spPr>
            <a:xfrm>
              <a:off x="3077824" y="4689701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26" name="円/楕円 125"/>
            <p:cNvSpPr/>
            <p:nvPr/>
          </p:nvSpPr>
          <p:spPr>
            <a:xfrm>
              <a:off x="3017477" y="4559525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27" name="円/楕円 126"/>
            <p:cNvSpPr/>
            <p:nvPr/>
          </p:nvSpPr>
          <p:spPr>
            <a:xfrm>
              <a:off x="3097280" y="4402367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28" name="円/楕円 127"/>
            <p:cNvSpPr/>
            <p:nvPr/>
          </p:nvSpPr>
          <p:spPr>
            <a:xfrm>
              <a:off x="3177014" y="4560321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29" name="円/楕円 128"/>
            <p:cNvSpPr/>
            <p:nvPr/>
          </p:nvSpPr>
          <p:spPr>
            <a:xfrm>
              <a:off x="3332176" y="4297188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30" name="円/楕円 129"/>
            <p:cNvSpPr/>
            <p:nvPr/>
          </p:nvSpPr>
          <p:spPr>
            <a:xfrm>
              <a:off x="3392942" y="4112158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31" name="円/楕円 130"/>
            <p:cNvSpPr/>
            <p:nvPr/>
          </p:nvSpPr>
          <p:spPr>
            <a:xfrm>
              <a:off x="3491713" y="4297984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32" name="円/楕円 131"/>
            <p:cNvSpPr/>
            <p:nvPr/>
          </p:nvSpPr>
          <p:spPr>
            <a:xfrm>
              <a:off x="3024186" y="4040809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33" name="円/楕円 132"/>
            <p:cNvSpPr/>
            <p:nvPr/>
          </p:nvSpPr>
          <p:spPr>
            <a:xfrm>
              <a:off x="3103989" y="3883651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34" name="円/楕円 133"/>
            <p:cNvSpPr/>
            <p:nvPr/>
          </p:nvSpPr>
          <p:spPr>
            <a:xfrm>
              <a:off x="3183723" y="4041605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35" name="円/楕円 134"/>
            <p:cNvSpPr/>
            <p:nvPr/>
          </p:nvSpPr>
          <p:spPr>
            <a:xfrm>
              <a:off x="2408136" y="5185200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36" name="円/楕円 135"/>
            <p:cNvSpPr/>
            <p:nvPr/>
          </p:nvSpPr>
          <p:spPr>
            <a:xfrm>
              <a:off x="2584116" y="4996086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37" name="円/楕円 136"/>
            <p:cNvSpPr/>
            <p:nvPr/>
          </p:nvSpPr>
          <p:spPr>
            <a:xfrm>
              <a:off x="2663919" y="4838928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38" name="円/楕円 137"/>
            <p:cNvSpPr/>
            <p:nvPr/>
          </p:nvSpPr>
          <p:spPr>
            <a:xfrm>
              <a:off x="2743653" y="4996882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39" name="円/楕円 138"/>
            <p:cNvSpPr/>
            <p:nvPr/>
          </p:nvSpPr>
          <p:spPr>
            <a:xfrm>
              <a:off x="2782270" y="5558064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40" name="円/楕円 139"/>
            <p:cNvSpPr/>
            <p:nvPr/>
          </p:nvSpPr>
          <p:spPr>
            <a:xfrm>
              <a:off x="2818782" y="5343751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41" name="円/楕円 140"/>
            <p:cNvSpPr/>
            <p:nvPr/>
          </p:nvSpPr>
          <p:spPr>
            <a:xfrm>
              <a:off x="2955303" y="5336607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42" name="円/楕円 141"/>
            <p:cNvSpPr/>
            <p:nvPr/>
          </p:nvSpPr>
          <p:spPr>
            <a:xfrm>
              <a:off x="3151948" y="5365183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43" name="円/楕円 142"/>
            <p:cNvSpPr/>
            <p:nvPr/>
          </p:nvSpPr>
          <p:spPr>
            <a:xfrm>
              <a:off x="3073995" y="5132415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44" name="円/楕円 143"/>
            <p:cNvSpPr/>
            <p:nvPr/>
          </p:nvSpPr>
          <p:spPr>
            <a:xfrm>
              <a:off x="3210516" y="5125271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45" name="円/楕円 144"/>
            <p:cNvSpPr/>
            <p:nvPr/>
          </p:nvSpPr>
          <p:spPr>
            <a:xfrm>
              <a:off x="3198107" y="4960669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46" name="円/楕円 145"/>
            <p:cNvSpPr/>
            <p:nvPr/>
          </p:nvSpPr>
          <p:spPr>
            <a:xfrm>
              <a:off x="3329446" y="4724229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47" name="円/楕円 146"/>
            <p:cNvSpPr/>
            <p:nvPr/>
          </p:nvSpPr>
          <p:spPr>
            <a:xfrm>
              <a:off x="3465967" y="4717085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48" name="円/楕円 147"/>
            <p:cNvSpPr/>
            <p:nvPr/>
          </p:nvSpPr>
          <p:spPr>
            <a:xfrm>
              <a:off x="3375950" y="5388005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49" name="円/楕円 148"/>
            <p:cNvSpPr/>
            <p:nvPr/>
          </p:nvSpPr>
          <p:spPr>
            <a:xfrm>
              <a:off x="3512471" y="5380861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50" name="円/楕円 149"/>
            <p:cNvSpPr/>
            <p:nvPr/>
          </p:nvSpPr>
          <p:spPr>
            <a:xfrm>
              <a:off x="3365959" y="5157222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51" name="円/楕円 150"/>
            <p:cNvSpPr/>
            <p:nvPr/>
          </p:nvSpPr>
          <p:spPr>
            <a:xfrm>
              <a:off x="3402471" y="4942909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52" name="円/楕円 151"/>
            <p:cNvSpPr/>
            <p:nvPr/>
          </p:nvSpPr>
          <p:spPr>
            <a:xfrm>
              <a:off x="3653457" y="4954220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53" name="円/楕円 152"/>
            <p:cNvSpPr/>
            <p:nvPr/>
          </p:nvSpPr>
          <p:spPr>
            <a:xfrm>
              <a:off x="3012727" y="5608269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54" name="円/楕円 153"/>
            <p:cNvSpPr/>
            <p:nvPr/>
          </p:nvSpPr>
          <p:spPr>
            <a:xfrm>
              <a:off x="3149248" y="5601125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55" name="円/楕円 154"/>
            <p:cNvSpPr/>
            <p:nvPr/>
          </p:nvSpPr>
          <p:spPr>
            <a:xfrm>
              <a:off x="3345893" y="5629701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56" name="円/楕円 155"/>
            <p:cNvSpPr/>
            <p:nvPr/>
          </p:nvSpPr>
          <p:spPr>
            <a:xfrm>
              <a:off x="1959204" y="5596163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57" name="円/楕円 156"/>
            <p:cNvSpPr/>
            <p:nvPr/>
          </p:nvSpPr>
          <p:spPr>
            <a:xfrm>
              <a:off x="1995716" y="5381850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</p:grpSp>
      <p:grpSp>
        <p:nvGrpSpPr>
          <p:cNvPr id="15" name="グループ化 14"/>
          <p:cNvGrpSpPr/>
          <p:nvPr/>
        </p:nvGrpSpPr>
        <p:grpSpPr>
          <a:xfrm>
            <a:off x="7481499" y="1575459"/>
            <a:ext cx="1416008" cy="935058"/>
            <a:chOff x="1351005" y="5534026"/>
            <a:chExt cx="1416008" cy="935058"/>
          </a:xfrm>
        </p:grpSpPr>
        <p:cxnSp>
          <p:nvCxnSpPr>
            <p:cNvPr id="8" name="直線矢印コネクタ 7"/>
            <p:cNvCxnSpPr/>
            <p:nvPr/>
          </p:nvCxnSpPr>
          <p:spPr>
            <a:xfrm>
              <a:off x="1351005" y="6466703"/>
              <a:ext cx="141600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直線矢印コネクタ 157"/>
            <p:cNvCxnSpPr/>
            <p:nvPr/>
          </p:nvCxnSpPr>
          <p:spPr>
            <a:xfrm flipV="1">
              <a:off x="1351005" y="5534026"/>
              <a:ext cx="0" cy="9350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正方形/長方形 11"/>
            <p:cNvSpPr/>
            <p:nvPr/>
          </p:nvSpPr>
          <p:spPr>
            <a:xfrm>
              <a:off x="1485900" y="6140450"/>
              <a:ext cx="139700" cy="326253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9" name="正方形/長方形 158"/>
            <p:cNvSpPr/>
            <p:nvPr/>
          </p:nvSpPr>
          <p:spPr>
            <a:xfrm>
              <a:off x="1760494" y="6420984"/>
              <a:ext cx="139700" cy="4571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1" name="正方形/長方形 160"/>
            <p:cNvSpPr/>
            <p:nvPr/>
          </p:nvSpPr>
          <p:spPr>
            <a:xfrm>
              <a:off x="2035088" y="6420984"/>
              <a:ext cx="139700" cy="45719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2" name="正方形/長方形 161"/>
            <p:cNvSpPr/>
            <p:nvPr/>
          </p:nvSpPr>
          <p:spPr>
            <a:xfrm>
              <a:off x="2309682" y="5972174"/>
              <a:ext cx="139700" cy="494529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cxnSp>
        <p:nvCxnSpPr>
          <p:cNvPr id="76" name="直線コネクタ 75"/>
          <p:cNvCxnSpPr/>
          <p:nvPr/>
        </p:nvCxnSpPr>
        <p:spPr>
          <a:xfrm flipH="1" flipV="1">
            <a:off x="2326505" y="594000"/>
            <a:ext cx="9920" cy="1853563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正方形/長方形 78"/>
              <p:cNvSpPr/>
              <p:nvPr/>
            </p:nvSpPr>
            <p:spPr>
              <a:xfrm>
                <a:off x="9419900" y="791488"/>
                <a:ext cx="2594300" cy="73718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ja-JP" sz="2800" b="0" dirty="0" smtClean="0">
                    <a:solidFill>
                      <a:schemeClr val="tx1"/>
                    </a:solidFill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R: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ja-JP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dPr>
                      <m:e>
                        <m:r>
                          <a:rPr lang="en-US" altLang="ja-JP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  </m:t>
                        </m:r>
                        <m:r>
                          <a:rPr lang="en-US" altLang="ja-JP" sz="2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0</m:t>
                        </m:r>
                        <m:r>
                          <a:rPr lang="en-US" altLang="ja-JP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,</m:t>
                        </m:r>
                        <m:f>
                          <m:fPr>
                            <m:ctrlPr>
                              <a:rPr lang="en-US" altLang="ja-JP" sz="28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800" b="0" i="0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22</m:t>
                            </m:r>
                          </m:num>
                          <m:den>
                            <m:r>
                              <a:rPr lang="en-US" altLang="ja-JP" sz="2800" b="0" i="0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39</m:t>
                            </m:r>
                          </m:den>
                        </m:f>
                        <m:r>
                          <a:rPr lang="en-US" altLang="ja-JP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,</m:t>
                        </m:r>
                        <m:f>
                          <m:fPr>
                            <m:ctrlPr>
                              <a:rPr lang="en-US" altLang="ja-JP" sz="2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800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17</m:t>
                            </m:r>
                          </m:num>
                          <m:den>
                            <m:r>
                              <a:rPr lang="en-US" altLang="ja-JP" sz="2800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39</m:t>
                            </m:r>
                          </m:den>
                        </m:f>
                        <m:r>
                          <a:rPr lang="en-US" altLang="ja-JP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,</m:t>
                        </m:r>
                        <m:r>
                          <a:rPr lang="en-US" altLang="ja-JP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 </m:t>
                        </m:r>
                        <m:r>
                          <a:rPr lang="en-US" altLang="ja-JP" sz="28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0</m:t>
                        </m:r>
                      </m:e>
                    </m:d>
                  </m:oMath>
                </a14:m>
                <a:r>
                  <a:rPr lang="en-US" altLang="ja-JP" sz="2800" dirty="0" smtClean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79" name="正方形/長方形 7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9900" y="791488"/>
                <a:ext cx="2594300" cy="737189"/>
              </a:xfrm>
              <a:prstGeom prst="rect">
                <a:avLst/>
              </a:prstGeom>
              <a:blipFill rotWithShape="0">
                <a:blip r:embed="rId4"/>
                <a:stretch>
                  <a:fillRect l="-4695" b="-909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正方形/長方形 79"/>
              <p:cNvSpPr/>
              <p:nvPr/>
            </p:nvSpPr>
            <p:spPr>
              <a:xfrm>
                <a:off x="1802336" y="4482458"/>
                <a:ext cx="6758722" cy="61657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sSubPr>
                      <m:e>
                        <m:r>
                          <a:rPr lang="en-US" altLang="ja-JP" sz="24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𝐻</m:t>
                        </m:r>
                      </m:e>
                      <m:sub>
                        <m:r>
                          <a:rPr lang="en-US" altLang="ja-JP" sz="24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𝑅</m:t>
                        </m:r>
                      </m:sub>
                    </m:sSub>
                    <m:r>
                      <a:rPr lang="en-US" altLang="ja-JP" sz="2400" b="0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=−0</m:t>
                    </m:r>
                    <m:r>
                      <a:rPr lang="en-US" altLang="ja-JP" sz="2400" b="0" i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−</m:t>
                    </m:r>
                    <m:f>
                      <m:fPr>
                        <m:ctrlPr>
                          <a:rPr lang="en-US" altLang="ja-JP" sz="24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Pr>
                      <m:num>
                        <m:r>
                          <a:rPr lang="en-US" altLang="ja-JP" sz="24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22</m:t>
                        </m:r>
                      </m:num>
                      <m:den>
                        <m:r>
                          <a:rPr lang="en-US" altLang="ja-JP" sz="24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39</m:t>
                        </m:r>
                      </m:den>
                    </m:f>
                    <m:func>
                      <m:funcPr>
                        <m:ctrlPr>
                          <a:rPr lang="en-US" altLang="ja-JP" sz="24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4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log</m:t>
                        </m:r>
                      </m:fName>
                      <m:e>
                        <m:f>
                          <m:fPr>
                            <m:ctrlPr>
                              <a:rPr lang="en-US" altLang="ja-JP" sz="2400" b="0" i="1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400" b="0" i="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22</m:t>
                            </m:r>
                          </m:num>
                          <m:den>
                            <m:r>
                              <a:rPr lang="en-US" altLang="ja-JP" sz="2400" b="0" i="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3</m:t>
                            </m:r>
                            <m:r>
                              <a:rPr lang="en-US" altLang="ja-JP" sz="2400" b="0" i="1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9</m:t>
                            </m:r>
                          </m:den>
                        </m:f>
                      </m:e>
                    </m:func>
                  </m:oMath>
                </a14:m>
                <a:r>
                  <a:rPr lang="en-US" altLang="ja-JP" sz="2400" b="0" i="1" dirty="0" smtClean="0">
                    <a:solidFill>
                      <a:schemeClr val="tx1"/>
                    </a:solidFill>
                    <a:effectLst/>
                    <a:latin typeface="Cambria Math" panose="02040503050406030204" pitchFamily="18" charset="0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ja-JP" sz="2400" b="0" i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−</m:t>
                    </m:r>
                    <m:f>
                      <m:fPr>
                        <m:ctrlPr>
                          <a:rPr lang="en-US" altLang="ja-JP" sz="24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Pr>
                      <m:num>
                        <m:r>
                          <a:rPr lang="en-US" altLang="ja-JP" sz="24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17</m:t>
                        </m:r>
                      </m:num>
                      <m:den>
                        <m:r>
                          <a:rPr lang="en-US" altLang="ja-JP" sz="24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39</m:t>
                        </m:r>
                      </m:den>
                    </m:f>
                    <m:func>
                      <m:funcPr>
                        <m:ctrlPr>
                          <a:rPr lang="en-US" altLang="ja-JP" sz="24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4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log</m:t>
                        </m:r>
                      </m:fName>
                      <m:e>
                        <m:f>
                          <m:fPr>
                            <m:ctrlPr>
                              <a:rPr lang="en-US" altLang="ja-JP" sz="2400" b="0" i="1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400" b="0" i="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17</m:t>
                            </m:r>
                          </m:num>
                          <m:den>
                            <m:r>
                              <a:rPr lang="en-US" altLang="ja-JP" sz="2400" b="0" i="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39</m:t>
                            </m:r>
                          </m:den>
                        </m:f>
                      </m:e>
                    </m:func>
                    <m:r>
                      <a:rPr lang="en-US" altLang="ja-JP" sz="2400" b="0" i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−</m:t>
                    </m:r>
                    <m:r>
                      <a:rPr lang="en-US" altLang="ja-JP" sz="2400" b="0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0=0.297</m:t>
                    </m:r>
                  </m:oMath>
                </a14:m>
                <a:r>
                  <a:rPr lang="en-US" altLang="ja-JP" sz="2400" b="0" dirty="0" smtClean="0">
                    <a:solidFill>
                      <a:schemeClr val="tx1"/>
                    </a:solidFill>
                    <a:effectLst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</a:p>
            </p:txBody>
          </p:sp>
        </mc:Choice>
        <mc:Fallback xmlns="">
          <p:sp>
            <p:nvSpPr>
              <p:cNvPr id="80" name="正方形/長方形 7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2336" y="4482458"/>
                <a:ext cx="6758722" cy="616579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1" name="グループ化 80"/>
          <p:cNvGrpSpPr/>
          <p:nvPr/>
        </p:nvGrpSpPr>
        <p:grpSpPr>
          <a:xfrm>
            <a:off x="10238430" y="1591544"/>
            <a:ext cx="1416008" cy="935058"/>
            <a:chOff x="1351005" y="5534026"/>
            <a:chExt cx="1416008" cy="935058"/>
          </a:xfrm>
        </p:grpSpPr>
        <p:cxnSp>
          <p:nvCxnSpPr>
            <p:cNvPr id="82" name="直線矢印コネクタ 81"/>
            <p:cNvCxnSpPr/>
            <p:nvPr/>
          </p:nvCxnSpPr>
          <p:spPr>
            <a:xfrm>
              <a:off x="1351005" y="6466703"/>
              <a:ext cx="141600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線矢印コネクタ 82"/>
            <p:cNvCxnSpPr/>
            <p:nvPr/>
          </p:nvCxnSpPr>
          <p:spPr>
            <a:xfrm flipV="1">
              <a:off x="1351005" y="5534026"/>
              <a:ext cx="0" cy="9350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正方形/長方形 83"/>
            <p:cNvSpPr/>
            <p:nvPr/>
          </p:nvSpPr>
          <p:spPr>
            <a:xfrm>
              <a:off x="1485900" y="6420984"/>
              <a:ext cx="139700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5" name="正方形/長方形 84"/>
            <p:cNvSpPr/>
            <p:nvPr/>
          </p:nvSpPr>
          <p:spPr>
            <a:xfrm>
              <a:off x="1760494" y="5534026"/>
              <a:ext cx="139700" cy="93267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6" name="正方形/長方形 85"/>
            <p:cNvSpPr/>
            <p:nvPr/>
          </p:nvSpPr>
          <p:spPr>
            <a:xfrm>
              <a:off x="2035088" y="5695950"/>
              <a:ext cx="139700" cy="770754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7" name="正方形/長方形 86"/>
            <p:cNvSpPr/>
            <p:nvPr/>
          </p:nvSpPr>
          <p:spPr>
            <a:xfrm>
              <a:off x="2309682" y="6420984"/>
              <a:ext cx="139700" cy="45719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9" name="正方形/長方形 8"/>
          <p:cNvSpPr/>
          <p:nvPr/>
        </p:nvSpPr>
        <p:spPr>
          <a:xfrm>
            <a:off x="4478490" y="368519"/>
            <a:ext cx="206659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各点の出現確率 </a:t>
            </a:r>
            <a:endParaRPr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正方形/長方形 89"/>
              <p:cNvSpPr/>
              <p:nvPr/>
            </p:nvSpPr>
            <p:spPr>
              <a:xfrm>
                <a:off x="2186074" y="5493379"/>
                <a:ext cx="8069004" cy="70429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ja-JP" altLang="en-US" sz="28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情報利得 </a:t>
                </a:r>
                <a:r>
                  <a:rPr lang="en-US" altLang="ja-JP" sz="28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: </a:t>
                </a:r>
                <a14:m>
                  <m:oMath xmlns:m="http://schemas.openxmlformats.org/officeDocument/2006/math">
                    <m:r>
                      <a:rPr lang="en-US" altLang="ja-JP" sz="2800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0.578</m:t>
                    </m:r>
                    <m:r>
                      <a:rPr lang="en-US" altLang="ja-JP" sz="2800" b="0" i="1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 −</m:t>
                    </m:r>
                    <m:f>
                      <m:fPr>
                        <m:ctrlPr>
                          <a:rPr lang="en-US" altLang="ja-JP" sz="2800" b="0" i="1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Pr>
                      <m:num>
                        <m:r>
                          <a:rPr lang="en-US" altLang="ja-JP" sz="2800" b="0" i="1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21</m:t>
                        </m:r>
                      </m:num>
                      <m:den>
                        <m:r>
                          <a:rPr lang="en-US" altLang="ja-JP" sz="2800" b="0" i="1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60</m:t>
                        </m:r>
                      </m:den>
                    </m:f>
                    <m:r>
                      <a:rPr lang="en-US" altLang="ja-JP" sz="2800" b="0" i="1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0.296</m:t>
                    </m:r>
                    <m:r>
                      <a:rPr lang="en-US" altLang="ja-JP" sz="2800" b="0" i="0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 −</m:t>
                    </m:r>
                    <m:f>
                      <m:fPr>
                        <m:ctrlPr>
                          <a:rPr lang="en-US" altLang="ja-JP" sz="2800" b="0" i="1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Pr>
                      <m:num>
                        <m:r>
                          <a:rPr lang="en-US" altLang="ja-JP" sz="2800" b="0" i="0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39</m:t>
                        </m:r>
                      </m:num>
                      <m:den>
                        <m:r>
                          <a:rPr lang="en-US" altLang="ja-JP" sz="2800" b="0" i="0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60</m:t>
                        </m:r>
                      </m:den>
                    </m:f>
                    <m:r>
                      <a:rPr lang="en-US" altLang="ja-JP" sz="2800" b="0" i="0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0.297=</m:t>
                    </m:r>
                    <m:r>
                      <a:rPr lang="en-US" altLang="ja-JP" sz="2800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𝟎</m:t>
                    </m:r>
                    <m:r>
                      <a:rPr lang="en-US" altLang="ja-JP" sz="2800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.</m:t>
                    </m:r>
                    <m:r>
                      <a:rPr lang="en-US" altLang="ja-JP" sz="2800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𝟐𝟖𝟏</m:t>
                    </m:r>
                  </m:oMath>
                </a14:m>
                <a:r>
                  <a:rPr lang="en-US" altLang="ja-JP" sz="28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 </a:t>
                </a:r>
                <a:endParaRPr lang="en-US" altLang="ja-JP" sz="28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90" name="正方形/長方形 8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6074" y="5493379"/>
                <a:ext cx="8069004" cy="704295"/>
              </a:xfrm>
              <a:prstGeom prst="rect">
                <a:avLst/>
              </a:prstGeom>
              <a:blipFill rotWithShape="0">
                <a:blip r:embed="rId6"/>
                <a:stretch>
                  <a:fillRect l="-1587" b="-1551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正方形/長方形 87"/>
              <p:cNvSpPr/>
              <p:nvPr/>
            </p:nvSpPr>
            <p:spPr>
              <a:xfrm>
                <a:off x="6854787" y="791488"/>
                <a:ext cx="2571923" cy="73718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ja-JP" sz="2800" b="0" dirty="0" smtClean="0">
                    <a:solidFill>
                      <a:schemeClr val="tx1"/>
                    </a:solidFill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L: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ja-JP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ja-JP" sz="2800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800" b="0" i="0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9</m:t>
                            </m:r>
                          </m:num>
                          <m:den>
                            <m:r>
                              <a:rPr lang="en-US" altLang="ja-JP" sz="2800" b="0" i="0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21</m:t>
                            </m:r>
                          </m:den>
                        </m:f>
                        <m:r>
                          <a:rPr lang="en-US" altLang="ja-JP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,</m:t>
                        </m:r>
                        <m:r>
                          <a:rPr lang="en-US" altLang="ja-JP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  </m:t>
                        </m:r>
                        <m:r>
                          <a:rPr lang="en-US" altLang="ja-JP" sz="28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0</m:t>
                        </m:r>
                        <m:r>
                          <a:rPr lang="en-US" altLang="ja-JP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,</m:t>
                        </m:r>
                        <m:r>
                          <a:rPr lang="en-US" altLang="ja-JP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  </m:t>
                        </m:r>
                        <m:r>
                          <a:rPr lang="en-US" altLang="ja-JP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0</m:t>
                        </m:r>
                        <m:r>
                          <a:rPr lang="en-US" altLang="ja-JP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,</m:t>
                        </m:r>
                        <m:f>
                          <m:fPr>
                            <m:ctrlPr>
                              <a:rPr lang="en-US" altLang="ja-JP" sz="28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800" b="0" i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12</m:t>
                            </m:r>
                          </m:num>
                          <m:den>
                            <m:r>
                              <a:rPr lang="en-US" altLang="ja-JP" sz="2800" b="0" i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21</m:t>
                            </m:r>
                          </m:den>
                        </m:f>
                      </m:e>
                    </m:d>
                  </m:oMath>
                </a14:m>
                <a:r>
                  <a:rPr lang="en-US" altLang="ja-JP" sz="2800" dirty="0" smtClean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88" name="正方形/長方形 8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4787" y="791488"/>
                <a:ext cx="2571923" cy="737189"/>
              </a:xfrm>
              <a:prstGeom prst="rect">
                <a:avLst/>
              </a:prstGeom>
              <a:blipFill rotWithShape="0">
                <a:blip r:embed="rId7"/>
                <a:stretch>
                  <a:fillRect l="-4739" b="-909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正方形/長方形 91"/>
              <p:cNvSpPr/>
              <p:nvPr/>
            </p:nvSpPr>
            <p:spPr>
              <a:xfrm>
                <a:off x="1802336" y="2904474"/>
                <a:ext cx="9479690" cy="6169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sSubPr>
                      <m:e>
                        <m:r>
                          <a:rPr lang="en-US" altLang="ja-JP" sz="24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𝐻</m:t>
                        </m:r>
                      </m:e>
                      <m:sub>
                        <m:r>
                          <a:rPr lang="en-US" altLang="ja-JP" sz="24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𝑃</m:t>
                        </m:r>
                      </m:sub>
                    </m:sSub>
                    <m:r>
                      <a:rPr lang="en-US" altLang="ja-JP" sz="2400" b="0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=−</m:t>
                    </m:r>
                    <m:f>
                      <m:fPr>
                        <m:ctrlPr>
                          <a:rPr lang="en-US" altLang="ja-JP" sz="24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Pr>
                      <m:num>
                        <m:r>
                          <a:rPr lang="en-US" altLang="ja-JP" sz="24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9</m:t>
                        </m:r>
                      </m:num>
                      <m:den>
                        <m:r>
                          <a:rPr lang="en-US" altLang="ja-JP" sz="24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60</m:t>
                        </m:r>
                      </m:den>
                    </m:f>
                    <m:func>
                      <m:funcPr>
                        <m:ctrlPr>
                          <a:rPr lang="en-US" altLang="ja-JP" sz="24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4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log</m:t>
                        </m:r>
                      </m:fName>
                      <m:e>
                        <m:f>
                          <m:fPr>
                            <m:ctrlPr>
                              <a:rPr lang="en-US" altLang="ja-JP" sz="2400" b="0" i="1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400" b="0" i="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9</m:t>
                            </m:r>
                          </m:num>
                          <m:den>
                            <m:r>
                              <a:rPr lang="en-US" altLang="ja-JP" sz="2400" b="0" i="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60</m:t>
                            </m:r>
                          </m:den>
                        </m:f>
                      </m:e>
                    </m:func>
                    <m:r>
                      <a:rPr lang="en-US" altLang="ja-JP" sz="2400" b="0" i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−</m:t>
                    </m:r>
                    <m:f>
                      <m:fPr>
                        <m:ctrlPr>
                          <a:rPr lang="en-US" altLang="ja-JP" sz="24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Pr>
                      <m:num>
                        <m:r>
                          <a:rPr lang="en-US" altLang="ja-JP" sz="24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22</m:t>
                        </m:r>
                      </m:num>
                      <m:den>
                        <m:r>
                          <a:rPr lang="en-US" altLang="ja-JP" sz="24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60</m:t>
                        </m:r>
                      </m:den>
                    </m:f>
                    <m:func>
                      <m:funcPr>
                        <m:ctrlPr>
                          <a:rPr lang="en-US" altLang="ja-JP" sz="24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4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log</m:t>
                        </m:r>
                      </m:fName>
                      <m:e>
                        <m:f>
                          <m:fPr>
                            <m:ctrlPr>
                              <a:rPr lang="en-US" altLang="ja-JP" sz="2400" b="0" i="1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400" b="0" i="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22</m:t>
                            </m:r>
                          </m:num>
                          <m:den>
                            <m:r>
                              <a:rPr lang="en-US" altLang="ja-JP" sz="2400" b="0" i="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60</m:t>
                            </m:r>
                          </m:den>
                        </m:f>
                      </m:e>
                    </m:func>
                  </m:oMath>
                </a14:m>
                <a:r>
                  <a:rPr lang="en-US" altLang="ja-JP" sz="2400" b="0" i="1" dirty="0" smtClean="0">
                    <a:solidFill>
                      <a:schemeClr val="tx1"/>
                    </a:solidFill>
                    <a:effectLst/>
                    <a:latin typeface="Cambria Math" panose="02040503050406030204" pitchFamily="18" charset="0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ja-JP" sz="2400" b="0" i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−</m:t>
                    </m:r>
                    <m:f>
                      <m:fPr>
                        <m:ctrlPr>
                          <a:rPr lang="en-US" altLang="ja-JP" sz="24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Pr>
                      <m:num>
                        <m:r>
                          <a:rPr lang="en-US" altLang="ja-JP" sz="24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17</m:t>
                        </m:r>
                      </m:num>
                      <m:den>
                        <m:r>
                          <a:rPr lang="en-US" altLang="ja-JP" sz="24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60</m:t>
                        </m:r>
                      </m:den>
                    </m:f>
                    <m:func>
                      <m:funcPr>
                        <m:ctrlPr>
                          <a:rPr lang="en-US" altLang="ja-JP" sz="24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4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log</m:t>
                        </m:r>
                      </m:fName>
                      <m:e>
                        <m:f>
                          <m:fPr>
                            <m:ctrlPr>
                              <a:rPr lang="en-US" altLang="ja-JP" sz="2400" b="0" i="1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400" b="0" i="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17</m:t>
                            </m:r>
                          </m:num>
                          <m:den>
                            <m:r>
                              <a:rPr lang="en-US" altLang="ja-JP" sz="2400" b="0" i="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60</m:t>
                            </m:r>
                          </m:den>
                        </m:f>
                      </m:e>
                    </m:func>
                    <m:r>
                      <a:rPr lang="en-US" altLang="ja-JP" sz="2400" b="0" i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−</m:t>
                    </m:r>
                    <m:f>
                      <m:fPr>
                        <m:ctrlPr>
                          <a:rPr lang="en-US" altLang="ja-JP" sz="24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Pr>
                      <m:num>
                        <m:r>
                          <a:rPr lang="en-US" altLang="ja-JP" sz="24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12</m:t>
                        </m:r>
                      </m:num>
                      <m:den>
                        <m:r>
                          <a:rPr lang="en-US" altLang="ja-JP" sz="24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60</m:t>
                        </m:r>
                      </m:den>
                    </m:f>
                    <m:func>
                      <m:funcPr>
                        <m:ctrlPr>
                          <a:rPr lang="en-US" altLang="ja-JP" sz="24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4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log</m:t>
                        </m:r>
                      </m:fName>
                      <m:e>
                        <m:f>
                          <m:fPr>
                            <m:ctrlPr>
                              <a:rPr lang="en-US" altLang="ja-JP" sz="2400" b="0" i="1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400" b="0" i="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12</m:t>
                            </m:r>
                          </m:num>
                          <m:den>
                            <m:r>
                              <a:rPr lang="en-US" altLang="ja-JP" sz="2400" b="0" i="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60</m:t>
                            </m:r>
                          </m:den>
                        </m:f>
                      </m:e>
                    </m:func>
                    <m:r>
                      <a:rPr lang="en-US" altLang="ja-JP" sz="2400" b="0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=0.578</m:t>
                    </m:r>
                  </m:oMath>
                </a14:m>
                <a:r>
                  <a:rPr lang="en-US" altLang="ja-JP" sz="2400" b="0" dirty="0" smtClean="0">
                    <a:solidFill>
                      <a:schemeClr val="tx1"/>
                    </a:solidFill>
                    <a:effectLst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</a:p>
            </p:txBody>
          </p:sp>
        </mc:Choice>
        <mc:Fallback xmlns="">
          <p:sp>
            <p:nvSpPr>
              <p:cNvPr id="92" name="正方形/長方形 9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2336" y="2904474"/>
                <a:ext cx="9479690" cy="616964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3" name="グループ化 92"/>
          <p:cNvGrpSpPr/>
          <p:nvPr/>
        </p:nvGrpSpPr>
        <p:grpSpPr>
          <a:xfrm>
            <a:off x="4909211" y="1588593"/>
            <a:ext cx="1416008" cy="935058"/>
            <a:chOff x="1351005" y="5534026"/>
            <a:chExt cx="1416008" cy="935058"/>
          </a:xfrm>
        </p:grpSpPr>
        <p:cxnSp>
          <p:nvCxnSpPr>
            <p:cNvPr id="94" name="直線矢印コネクタ 93"/>
            <p:cNvCxnSpPr/>
            <p:nvPr/>
          </p:nvCxnSpPr>
          <p:spPr>
            <a:xfrm>
              <a:off x="1351005" y="6466703"/>
              <a:ext cx="141600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線矢印コネクタ 94"/>
            <p:cNvCxnSpPr/>
            <p:nvPr/>
          </p:nvCxnSpPr>
          <p:spPr>
            <a:xfrm flipV="1">
              <a:off x="1351005" y="5534026"/>
              <a:ext cx="0" cy="9350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正方形/長方形 95"/>
            <p:cNvSpPr/>
            <p:nvPr/>
          </p:nvSpPr>
          <p:spPr>
            <a:xfrm>
              <a:off x="1485900" y="6140450"/>
              <a:ext cx="139700" cy="326253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0" name="正方形/長方形 159"/>
            <p:cNvSpPr/>
            <p:nvPr/>
          </p:nvSpPr>
          <p:spPr>
            <a:xfrm>
              <a:off x="1760494" y="5534026"/>
              <a:ext cx="139700" cy="93267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3" name="正方形/長方形 162"/>
            <p:cNvSpPr/>
            <p:nvPr/>
          </p:nvSpPr>
          <p:spPr>
            <a:xfrm>
              <a:off x="2035088" y="5695950"/>
              <a:ext cx="139700" cy="770754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4" name="正方形/長方形 163"/>
            <p:cNvSpPr/>
            <p:nvPr/>
          </p:nvSpPr>
          <p:spPr>
            <a:xfrm>
              <a:off x="2309682" y="5972174"/>
              <a:ext cx="139700" cy="494529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65" name="正方形/長方形 164"/>
          <p:cNvSpPr/>
          <p:nvPr/>
        </p:nvSpPr>
        <p:spPr>
          <a:xfrm>
            <a:off x="353705" y="0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1200"/>
              </a:spcBef>
            </a:pPr>
            <a:r>
              <a:rPr lang="ja-JP" altLang="en-US" sz="2800" b="1" i="1" dirty="0" smtClean="0">
                <a:solidFill>
                  <a:srgbClr val="C0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参考資料</a:t>
            </a:r>
            <a:endParaRPr lang="en-US" altLang="ja-JP" sz="2800" b="1" i="1" dirty="0">
              <a:solidFill>
                <a:srgbClr val="C00000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47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27934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正方形/長方形 4"/>
              <p:cNvSpPr/>
              <p:nvPr/>
            </p:nvSpPr>
            <p:spPr>
              <a:xfrm>
                <a:off x="4162588" y="791488"/>
                <a:ext cx="2699008" cy="73718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ja-JP" sz="2800" b="0" dirty="0" smtClean="0">
                    <a:solidFill>
                      <a:schemeClr val="tx1"/>
                    </a:solidFill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P: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ja-JP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ja-JP" sz="2800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800" b="0" i="0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9</m:t>
                            </m:r>
                          </m:num>
                          <m:den>
                            <m:r>
                              <a:rPr lang="en-US" altLang="ja-JP" sz="2800" b="0" i="0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60</m:t>
                            </m:r>
                          </m:den>
                        </m:f>
                        <m:r>
                          <a:rPr lang="en-US" altLang="ja-JP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,</m:t>
                        </m:r>
                        <m:r>
                          <a:rPr lang="en-US" altLang="ja-JP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 </m:t>
                        </m:r>
                        <m:f>
                          <m:fPr>
                            <m:ctrlPr>
                              <a:rPr lang="en-US" altLang="ja-JP" sz="28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8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22</m:t>
                            </m:r>
                          </m:num>
                          <m:den>
                            <m:r>
                              <a:rPr lang="en-US" altLang="ja-JP" sz="28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60</m:t>
                            </m:r>
                          </m:den>
                        </m:f>
                        <m:r>
                          <a:rPr lang="en-US" altLang="ja-JP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,</m:t>
                        </m:r>
                        <m:r>
                          <a:rPr lang="en-US" altLang="ja-JP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 </m:t>
                        </m:r>
                        <m:f>
                          <m:fPr>
                            <m:ctrlPr>
                              <a:rPr lang="en-US" altLang="ja-JP" sz="2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17</m:t>
                            </m:r>
                          </m:num>
                          <m:den>
                            <m:r>
                              <a:rPr lang="en-US" altLang="ja-JP" sz="2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60</m:t>
                            </m:r>
                          </m:den>
                        </m:f>
                        <m:r>
                          <a:rPr lang="en-US" altLang="ja-JP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,</m:t>
                        </m:r>
                        <m:f>
                          <m:fPr>
                            <m:ctrlPr>
                              <a:rPr lang="en-US" altLang="ja-JP" sz="28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800" b="0" i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22</m:t>
                            </m:r>
                          </m:num>
                          <m:den>
                            <m:r>
                              <a:rPr lang="en-US" altLang="ja-JP" sz="2800" b="0" i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60</m:t>
                            </m:r>
                          </m:den>
                        </m:f>
                      </m:e>
                    </m:d>
                  </m:oMath>
                </a14:m>
                <a:r>
                  <a:rPr lang="en-US" altLang="ja-JP" sz="2800" dirty="0" smtClean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5" name="正方形/長方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2588" y="791488"/>
                <a:ext cx="2699008" cy="737189"/>
              </a:xfrm>
              <a:prstGeom prst="rect">
                <a:avLst/>
              </a:prstGeom>
              <a:blipFill rotWithShape="0">
                <a:blip r:embed="rId2"/>
                <a:stretch>
                  <a:fillRect l="-4740" b="-909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正方形/長方形 5"/>
              <p:cNvSpPr/>
              <p:nvPr/>
            </p:nvSpPr>
            <p:spPr>
              <a:xfrm>
                <a:off x="1802336" y="3694621"/>
                <a:ext cx="6903865" cy="62222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sSubPr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𝐻</m:t>
                        </m:r>
                      </m:e>
                      <m:sub>
                        <m:r>
                          <a:rPr lang="en-US" altLang="ja-JP" sz="2400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𝐿</m:t>
                        </m:r>
                      </m:sub>
                    </m:sSub>
                    <m:r>
                      <a:rPr lang="en-US" altLang="ja-JP" sz="2400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=−</m:t>
                    </m:r>
                    <m:f>
                      <m:fPr>
                        <m:ctrlPr>
                          <a:rPr lang="en-US" altLang="ja-JP" sz="2400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Pr>
                      <m:num>
                        <m:r>
                          <a:rPr lang="en-US" altLang="ja-JP" sz="240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5</m:t>
                        </m:r>
                      </m:num>
                      <m:den>
                        <m:r>
                          <a:rPr lang="en-US" altLang="ja-JP" sz="240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25</m:t>
                        </m:r>
                      </m:den>
                    </m:f>
                    <m:func>
                      <m:funcPr>
                        <m:ctrlPr>
                          <a:rPr lang="en-US" altLang="ja-JP" sz="2400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40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log</m:t>
                        </m:r>
                      </m:fName>
                      <m:e>
                        <m:f>
                          <m:f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400"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5</m:t>
                            </m:r>
                          </m:num>
                          <m:den>
                            <m:r>
                              <a:rPr lang="en-US" altLang="ja-JP" sz="2400"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25</m:t>
                            </m:r>
                          </m:den>
                        </m:f>
                      </m:e>
                    </m:func>
                    <m:r>
                      <a:rPr lang="en-US" altLang="ja-JP" sz="2400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−</m:t>
                    </m:r>
                    <m:f>
                      <m:fPr>
                        <m:ctrlPr>
                          <a:rPr lang="en-US" altLang="ja-JP" sz="2400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Pr>
                      <m:num>
                        <m:r>
                          <a:rPr lang="en-US" altLang="ja-JP" sz="240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18</m:t>
                        </m:r>
                      </m:num>
                      <m:den>
                        <m:r>
                          <a:rPr lang="en-US" altLang="ja-JP" sz="240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25</m:t>
                        </m:r>
                      </m:den>
                    </m:f>
                    <m:func>
                      <m:funcPr>
                        <m:ctrlPr>
                          <a:rPr lang="en-US" altLang="ja-JP" sz="2400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40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log</m:t>
                        </m:r>
                      </m:fName>
                      <m:e>
                        <m:f>
                          <m:f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400"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18</m:t>
                            </m:r>
                          </m:num>
                          <m:den>
                            <m:r>
                              <a:rPr lang="en-US" altLang="ja-JP" sz="2400"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25</m:t>
                            </m:r>
                          </m:den>
                        </m:f>
                      </m:e>
                    </m:func>
                    <m:r>
                      <a:rPr lang="en-US" altLang="ja-JP" sz="2400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−</m:t>
                    </m:r>
                    <m:f>
                      <m:fPr>
                        <m:ctrlPr>
                          <a:rPr lang="en-US" altLang="ja-JP" sz="2400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Pr>
                      <m:num>
                        <m:r>
                          <a:rPr lang="en-US" altLang="ja-JP" sz="240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2</m:t>
                        </m:r>
                      </m:num>
                      <m:den>
                        <m:r>
                          <a:rPr lang="en-US" altLang="ja-JP" sz="240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25</m:t>
                        </m:r>
                      </m:den>
                    </m:f>
                    <m:func>
                      <m:funcPr>
                        <m:ctrlPr>
                          <a:rPr lang="en-US" altLang="ja-JP" sz="2400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40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log</m:t>
                        </m:r>
                      </m:fName>
                      <m:e>
                        <m:f>
                          <m:f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400"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2</m:t>
                            </m:r>
                          </m:num>
                          <m:den>
                            <m:r>
                              <a:rPr lang="en-US" altLang="ja-JP" sz="2400"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25</m:t>
                            </m:r>
                          </m:den>
                        </m:f>
                      </m:e>
                    </m:func>
                  </m:oMath>
                </a14:m>
                <a:r>
                  <a:rPr lang="en-US" altLang="ja-JP" sz="2400" i="1" dirty="0">
                    <a:latin typeface="Cambria Math" panose="02040503050406030204" pitchFamily="18" charset="0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ja-JP" sz="2400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=0.330</m:t>
                    </m:r>
                  </m:oMath>
                </a14:m>
                <a:r>
                  <a:rPr lang="en-US" altLang="ja-JP" sz="2400" dirty="0"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</a:p>
            </p:txBody>
          </p:sp>
        </mc:Choice>
        <mc:Fallback xmlns="">
          <p:sp>
            <p:nvSpPr>
              <p:cNvPr id="6" name="正方形/長方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2336" y="3694621"/>
                <a:ext cx="6903865" cy="62222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7" name="グループ化 96"/>
          <p:cNvGrpSpPr/>
          <p:nvPr/>
        </p:nvGrpSpPr>
        <p:grpSpPr>
          <a:xfrm>
            <a:off x="998265" y="520975"/>
            <a:ext cx="2753237" cy="1858563"/>
            <a:chOff x="973245" y="3883651"/>
            <a:chExt cx="2753237" cy="1858563"/>
          </a:xfrm>
        </p:grpSpPr>
        <p:sp>
          <p:nvSpPr>
            <p:cNvPr id="98" name="円/楕円 97"/>
            <p:cNvSpPr/>
            <p:nvPr/>
          </p:nvSpPr>
          <p:spPr>
            <a:xfrm>
              <a:off x="1658257" y="4878614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99" name="円/楕円 98"/>
            <p:cNvSpPr/>
            <p:nvPr/>
          </p:nvSpPr>
          <p:spPr>
            <a:xfrm>
              <a:off x="981982" y="5516789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00" name="円/楕円 99"/>
            <p:cNvSpPr/>
            <p:nvPr/>
          </p:nvSpPr>
          <p:spPr>
            <a:xfrm>
              <a:off x="1112157" y="5669189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01" name="円/楕円 100"/>
            <p:cNvSpPr/>
            <p:nvPr/>
          </p:nvSpPr>
          <p:spPr>
            <a:xfrm>
              <a:off x="1251856" y="5443764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02" name="円/楕円 101"/>
            <p:cNvSpPr/>
            <p:nvPr/>
          </p:nvSpPr>
          <p:spPr>
            <a:xfrm>
              <a:off x="1342342" y="5632676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03" name="円/楕円 102"/>
            <p:cNvSpPr/>
            <p:nvPr/>
          </p:nvSpPr>
          <p:spPr>
            <a:xfrm>
              <a:off x="1704291" y="5332639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04" name="円/楕円 103"/>
            <p:cNvSpPr/>
            <p:nvPr/>
          </p:nvSpPr>
          <p:spPr>
            <a:xfrm>
              <a:off x="1440766" y="5062764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05" name="円/楕円 104"/>
            <p:cNvSpPr/>
            <p:nvPr/>
          </p:nvSpPr>
          <p:spPr>
            <a:xfrm>
              <a:off x="1480449" y="5277076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06" name="円/楕円 105"/>
            <p:cNvSpPr/>
            <p:nvPr/>
          </p:nvSpPr>
          <p:spPr>
            <a:xfrm>
              <a:off x="1740803" y="5118326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07" name="円/楕円 106"/>
            <p:cNvSpPr/>
            <p:nvPr/>
          </p:nvSpPr>
          <p:spPr>
            <a:xfrm>
              <a:off x="1367741" y="4726214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08" name="円/楕円 107"/>
            <p:cNvSpPr/>
            <p:nvPr/>
          </p:nvSpPr>
          <p:spPr>
            <a:xfrm>
              <a:off x="973245" y="4821464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09" name="円/楕円 108"/>
            <p:cNvSpPr/>
            <p:nvPr/>
          </p:nvSpPr>
          <p:spPr>
            <a:xfrm>
              <a:off x="1075644" y="5062764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10" name="円/楕円 109"/>
            <p:cNvSpPr/>
            <p:nvPr/>
          </p:nvSpPr>
          <p:spPr>
            <a:xfrm>
              <a:off x="1161367" y="4892901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11" name="円/楕円 110"/>
            <p:cNvSpPr/>
            <p:nvPr/>
          </p:nvSpPr>
          <p:spPr>
            <a:xfrm>
              <a:off x="1628088" y="4255519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12" name="円/楕円 111"/>
            <p:cNvSpPr/>
            <p:nvPr/>
          </p:nvSpPr>
          <p:spPr>
            <a:xfrm>
              <a:off x="1813828" y="4470626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13" name="円/楕円 112"/>
            <p:cNvSpPr/>
            <p:nvPr/>
          </p:nvSpPr>
          <p:spPr>
            <a:xfrm>
              <a:off x="1950349" y="4736531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14" name="円/楕円 113"/>
            <p:cNvSpPr/>
            <p:nvPr/>
          </p:nvSpPr>
          <p:spPr>
            <a:xfrm>
              <a:off x="1477278" y="4526983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15" name="円/楕円 114"/>
            <p:cNvSpPr/>
            <p:nvPr/>
          </p:nvSpPr>
          <p:spPr>
            <a:xfrm>
              <a:off x="1877324" y="5111182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16" name="円/楕円 115"/>
            <p:cNvSpPr/>
            <p:nvPr/>
          </p:nvSpPr>
          <p:spPr>
            <a:xfrm>
              <a:off x="2155147" y="4874646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17" name="円/楕円 116"/>
            <p:cNvSpPr/>
            <p:nvPr/>
          </p:nvSpPr>
          <p:spPr>
            <a:xfrm>
              <a:off x="2398023" y="4310289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18" name="円/楕円 117"/>
            <p:cNvSpPr/>
            <p:nvPr/>
          </p:nvSpPr>
          <p:spPr>
            <a:xfrm>
              <a:off x="2715069" y="4230119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19" name="円/楕円 118"/>
            <p:cNvSpPr/>
            <p:nvPr/>
          </p:nvSpPr>
          <p:spPr>
            <a:xfrm>
              <a:off x="2816678" y="4459512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20" name="円/楕円 119"/>
            <p:cNvSpPr/>
            <p:nvPr/>
          </p:nvSpPr>
          <p:spPr>
            <a:xfrm>
              <a:off x="2896481" y="4302354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21" name="円/楕円 120"/>
            <p:cNvSpPr/>
            <p:nvPr/>
          </p:nvSpPr>
          <p:spPr>
            <a:xfrm>
              <a:off x="3213527" y="4222184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22" name="円/楕円 121"/>
            <p:cNvSpPr/>
            <p:nvPr/>
          </p:nvSpPr>
          <p:spPr>
            <a:xfrm>
              <a:off x="3315136" y="4451577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23" name="円/楕円 122"/>
            <p:cNvSpPr/>
            <p:nvPr/>
          </p:nvSpPr>
          <p:spPr>
            <a:xfrm>
              <a:off x="2659169" y="4540478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24" name="円/楕円 123"/>
            <p:cNvSpPr/>
            <p:nvPr/>
          </p:nvSpPr>
          <p:spPr>
            <a:xfrm>
              <a:off x="2976215" y="4460308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25" name="円/楕円 124"/>
            <p:cNvSpPr/>
            <p:nvPr/>
          </p:nvSpPr>
          <p:spPr>
            <a:xfrm>
              <a:off x="3077824" y="4689701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26" name="円/楕円 125"/>
            <p:cNvSpPr/>
            <p:nvPr/>
          </p:nvSpPr>
          <p:spPr>
            <a:xfrm>
              <a:off x="3017477" y="4559525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27" name="円/楕円 126"/>
            <p:cNvSpPr/>
            <p:nvPr/>
          </p:nvSpPr>
          <p:spPr>
            <a:xfrm>
              <a:off x="3097280" y="4402367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28" name="円/楕円 127"/>
            <p:cNvSpPr/>
            <p:nvPr/>
          </p:nvSpPr>
          <p:spPr>
            <a:xfrm>
              <a:off x="3177014" y="4560321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29" name="円/楕円 128"/>
            <p:cNvSpPr/>
            <p:nvPr/>
          </p:nvSpPr>
          <p:spPr>
            <a:xfrm>
              <a:off x="3332176" y="4297188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30" name="円/楕円 129"/>
            <p:cNvSpPr/>
            <p:nvPr/>
          </p:nvSpPr>
          <p:spPr>
            <a:xfrm>
              <a:off x="3392942" y="4112158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31" name="円/楕円 130"/>
            <p:cNvSpPr/>
            <p:nvPr/>
          </p:nvSpPr>
          <p:spPr>
            <a:xfrm>
              <a:off x="3491713" y="4297984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32" name="円/楕円 131"/>
            <p:cNvSpPr/>
            <p:nvPr/>
          </p:nvSpPr>
          <p:spPr>
            <a:xfrm>
              <a:off x="3024186" y="4040809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33" name="円/楕円 132"/>
            <p:cNvSpPr/>
            <p:nvPr/>
          </p:nvSpPr>
          <p:spPr>
            <a:xfrm>
              <a:off x="3103989" y="3883651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34" name="円/楕円 133"/>
            <p:cNvSpPr/>
            <p:nvPr/>
          </p:nvSpPr>
          <p:spPr>
            <a:xfrm>
              <a:off x="3183723" y="4041605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35" name="円/楕円 134"/>
            <p:cNvSpPr/>
            <p:nvPr/>
          </p:nvSpPr>
          <p:spPr>
            <a:xfrm>
              <a:off x="2408136" y="5185200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36" name="円/楕円 135"/>
            <p:cNvSpPr/>
            <p:nvPr/>
          </p:nvSpPr>
          <p:spPr>
            <a:xfrm>
              <a:off x="2584116" y="4996086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37" name="円/楕円 136"/>
            <p:cNvSpPr/>
            <p:nvPr/>
          </p:nvSpPr>
          <p:spPr>
            <a:xfrm>
              <a:off x="2663919" y="4838928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38" name="円/楕円 137"/>
            <p:cNvSpPr/>
            <p:nvPr/>
          </p:nvSpPr>
          <p:spPr>
            <a:xfrm>
              <a:off x="2743653" y="4996882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39" name="円/楕円 138"/>
            <p:cNvSpPr/>
            <p:nvPr/>
          </p:nvSpPr>
          <p:spPr>
            <a:xfrm>
              <a:off x="2782270" y="5558064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40" name="円/楕円 139"/>
            <p:cNvSpPr/>
            <p:nvPr/>
          </p:nvSpPr>
          <p:spPr>
            <a:xfrm>
              <a:off x="2818782" y="5343751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41" name="円/楕円 140"/>
            <p:cNvSpPr/>
            <p:nvPr/>
          </p:nvSpPr>
          <p:spPr>
            <a:xfrm>
              <a:off x="2955303" y="5336607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42" name="円/楕円 141"/>
            <p:cNvSpPr/>
            <p:nvPr/>
          </p:nvSpPr>
          <p:spPr>
            <a:xfrm>
              <a:off x="3151948" y="5365183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43" name="円/楕円 142"/>
            <p:cNvSpPr/>
            <p:nvPr/>
          </p:nvSpPr>
          <p:spPr>
            <a:xfrm>
              <a:off x="3073995" y="5132415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44" name="円/楕円 143"/>
            <p:cNvSpPr/>
            <p:nvPr/>
          </p:nvSpPr>
          <p:spPr>
            <a:xfrm>
              <a:off x="3210516" y="5125271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45" name="円/楕円 144"/>
            <p:cNvSpPr/>
            <p:nvPr/>
          </p:nvSpPr>
          <p:spPr>
            <a:xfrm>
              <a:off x="3198107" y="4960669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46" name="円/楕円 145"/>
            <p:cNvSpPr/>
            <p:nvPr/>
          </p:nvSpPr>
          <p:spPr>
            <a:xfrm>
              <a:off x="3329446" y="4724229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47" name="円/楕円 146"/>
            <p:cNvSpPr/>
            <p:nvPr/>
          </p:nvSpPr>
          <p:spPr>
            <a:xfrm>
              <a:off x="3465967" y="4717085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48" name="円/楕円 147"/>
            <p:cNvSpPr/>
            <p:nvPr/>
          </p:nvSpPr>
          <p:spPr>
            <a:xfrm>
              <a:off x="3375950" y="5388005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49" name="円/楕円 148"/>
            <p:cNvSpPr/>
            <p:nvPr/>
          </p:nvSpPr>
          <p:spPr>
            <a:xfrm>
              <a:off x="3512471" y="5380861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50" name="円/楕円 149"/>
            <p:cNvSpPr/>
            <p:nvPr/>
          </p:nvSpPr>
          <p:spPr>
            <a:xfrm>
              <a:off x="3365959" y="5157222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51" name="円/楕円 150"/>
            <p:cNvSpPr/>
            <p:nvPr/>
          </p:nvSpPr>
          <p:spPr>
            <a:xfrm>
              <a:off x="3402471" y="4942909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52" name="円/楕円 151"/>
            <p:cNvSpPr/>
            <p:nvPr/>
          </p:nvSpPr>
          <p:spPr>
            <a:xfrm>
              <a:off x="3653457" y="4954220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53" name="円/楕円 152"/>
            <p:cNvSpPr/>
            <p:nvPr/>
          </p:nvSpPr>
          <p:spPr>
            <a:xfrm>
              <a:off x="3012727" y="5608269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54" name="円/楕円 153"/>
            <p:cNvSpPr/>
            <p:nvPr/>
          </p:nvSpPr>
          <p:spPr>
            <a:xfrm>
              <a:off x="3149248" y="5601125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55" name="円/楕円 154"/>
            <p:cNvSpPr/>
            <p:nvPr/>
          </p:nvSpPr>
          <p:spPr>
            <a:xfrm>
              <a:off x="3345893" y="5629701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56" name="円/楕円 155"/>
            <p:cNvSpPr/>
            <p:nvPr/>
          </p:nvSpPr>
          <p:spPr>
            <a:xfrm>
              <a:off x="1959204" y="5596163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57" name="円/楕円 156"/>
            <p:cNvSpPr/>
            <p:nvPr/>
          </p:nvSpPr>
          <p:spPr>
            <a:xfrm>
              <a:off x="1995716" y="5381850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</p:grpSp>
      <p:cxnSp>
        <p:nvCxnSpPr>
          <p:cNvPr id="76" name="直線コネクタ 75"/>
          <p:cNvCxnSpPr/>
          <p:nvPr/>
        </p:nvCxnSpPr>
        <p:spPr>
          <a:xfrm flipH="1" flipV="1">
            <a:off x="2326505" y="594000"/>
            <a:ext cx="9920" cy="1853563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正方形/長方形 78"/>
              <p:cNvSpPr/>
              <p:nvPr/>
            </p:nvSpPr>
            <p:spPr>
              <a:xfrm>
                <a:off x="9419900" y="791488"/>
                <a:ext cx="2705421" cy="73718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ja-JP" sz="2800" dirty="0"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R: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ja-JP" sz="2800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dPr>
                      <m:e>
                        <m:r>
                          <a:rPr lang="en-US" altLang="ja-JP" sz="2800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 </m:t>
                        </m:r>
                        <m:f>
                          <m:fPr>
                            <m:ctrlPr>
                              <a:rPr lang="en-US" altLang="ja-JP" sz="28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8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4</m:t>
                            </m:r>
                          </m:num>
                          <m:den>
                            <m:r>
                              <a:rPr lang="en-US" altLang="ja-JP" sz="28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35</m:t>
                            </m:r>
                          </m:den>
                        </m:f>
                        <m:r>
                          <a:rPr lang="en-US" altLang="ja-JP" sz="280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,</m:t>
                        </m:r>
                        <m:f>
                          <m:fPr>
                            <m:ctrlPr>
                              <a:rPr lang="en-US" altLang="ja-JP" sz="28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80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4</m:t>
                            </m:r>
                          </m:num>
                          <m:den>
                            <m:r>
                              <a:rPr lang="en-US" altLang="ja-JP" sz="280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35</m:t>
                            </m:r>
                          </m:den>
                        </m:f>
                        <m:r>
                          <a:rPr lang="en-US" altLang="ja-JP" sz="280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,</m:t>
                        </m:r>
                        <m:f>
                          <m:fPr>
                            <m:ctrlPr>
                              <a:rPr lang="en-US" altLang="ja-JP" sz="2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80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15</m:t>
                            </m:r>
                          </m:num>
                          <m:den>
                            <m:r>
                              <a:rPr lang="en-US" altLang="ja-JP" sz="280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35</m:t>
                            </m:r>
                          </m:den>
                        </m:f>
                        <m:r>
                          <a:rPr lang="en-US" altLang="ja-JP" sz="280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,</m:t>
                        </m:r>
                        <m:r>
                          <a:rPr lang="en-US" altLang="ja-JP" sz="2800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 </m:t>
                        </m:r>
                        <m:f>
                          <m:fPr>
                            <m:ctrlPr>
                              <a:rPr lang="en-US" altLang="ja-JP" sz="28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8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12</m:t>
                            </m:r>
                          </m:num>
                          <m:den>
                            <m:r>
                              <a:rPr lang="en-US" altLang="ja-JP" sz="28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35</m:t>
                            </m:r>
                          </m:den>
                        </m:f>
                      </m:e>
                    </m:d>
                  </m:oMath>
                </a14:m>
                <a:endParaRPr lang="en-US" altLang="ja-JP" sz="2800" dirty="0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9" name="正方形/長方形 7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9900" y="791488"/>
                <a:ext cx="2705421" cy="737189"/>
              </a:xfrm>
              <a:prstGeom prst="rect">
                <a:avLst/>
              </a:prstGeom>
              <a:blipFill rotWithShape="0">
                <a:blip r:embed="rId4"/>
                <a:stretch>
                  <a:fillRect l="-4505" b="-909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正方形/長方形 79"/>
              <p:cNvSpPr/>
              <p:nvPr/>
            </p:nvSpPr>
            <p:spPr>
              <a:xfrm>
                <a:off x="1802336" y="4482458"/>
                <a:ext cx="7963964" cy="62222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i="1" smtClean="0"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sSubPr>
                      <m:e>
                        <m:r>
                          <a:rPr lang="en-US" altLang="ja-JP" sz="2400" i="1"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𝐻</m:t>
                        </m:r>
                      </m:e>
                      <m:sub>
                        <m:r>
                          <a:rPr lang="en-US" altLang="ja-JP" sz="2400" i="1"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𝑅</m:t>
                        </m:r>
                      </m:sub>
                    </m:sSub>
                    <m:r>
                      <a:rPr lang="en-US" altLang="ja-JP" sz="2400" i="1">
                        <a:effectLst/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=−</m:t>
                    </m:r>
                    <m:f>
                      <m:fPr>
                        <m:ctrlPr>
                          <a:rPr lang="en-US" altLang="ja-JP" sz="2400" i="1"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Pr>
                      <m:num>
                        <m:r>
                          <a:rPr lang="en-US" altLang="ja-JP" sz="2400"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4</m:t>
                        </m:r>
                      </m:num>
                      <m:den>
                        <m:r>
                          <a:rPr lang="en-US" altLang="ja-JP" sz="2400"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35</m:t>
                        </m:r>
                      </m:den>
                    </m:f>
                    <m:func>
                      <m:funcPr>
                        <m:ctrlPr>
                          <a:rPr lang="en-US" altLang="ja-JP" sz="2400" i="1"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400"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log</m:t>
                        </m:r>
                      </m:fName>
                      <m:e>
                        <m:f>
                          <m:fPr>
                            <m:ctrlPr>
                              <a:rPr lang="en-US" altLang="ja-JP" sz="2400" i="1"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400"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4</m:t>
                            </m:r>
                          </m:num>
                          <m:den>
                            <m:r>
                              <a:rPr lang="en-US" altLang="ja-JP" sz="2400"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35</m:t>
                            </m:r>
                          </m:den>
                        </m:f>
                      </m:e>
                    </m:func>
                    <m:r>
                      <a:rPr lang="en-US" altLang="ja-JP" sz="2400" i="1">
                        <a:effectLst/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−</m:t>
                    </m:r>
                    <m:f>
                      <m:fPr>
                        <m:ctrlPr>
                          <a:rPr lang="en-US" altLang="ja-JP" sz="2400" i="1"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Pr>
                      <m:num>
                        <m:r>
                          <a:rPr lang="en-US" altLang="ja-JP" sz="2400"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4</m:t>
                        </m:r>
                      </m:num>
                      <m:den>
                        <m:r>
                          <a:rPr lang="en-US" altLang="ja-JP" sz="2400"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35</m:t>
                        </m:r>
                      </m:den>
                    </m:f>
                    <m:func>
                      <m:funcPr>
                        <m:ctrlPr>
                          <a:rPr lang="en-US" altLang="ja-JP" sz="2400" i="1"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400"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log</m:t>
                        </m:r>
                      </m:fName>
                      <m:e>
                        <m:f>
                          <m:fPr>
                            <m:ctrlPr>
                              <a:rPr lang="en-US" altLang="ja-JP" sz="2400" i="1"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400"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4</m:t>
                            </m:r>
                          </m:num>
                          <m:den>
                            <m:r>
                              <a:rPr lang="en-US" altLang="ja-JP" sz="2400"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35</m:t>
                            </m:r>
                          </m:den>
                        </m:f>
                      </m:e>
                    </m:func>
                    <m:r>
                      <a:rPr lang="en-US" altLang="ja-JP" sz="2400" i="1">
                        <a:effectLst/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−</m:t>
                    </m:r>
                    <m:f>
                      <m:fPr>
                        <m:ctrlPr>
                          <a:rPr lang="en-US" altLang="ja-JP" sz="2400" i="1"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Pr>
                      <m:num>
                        <m:r>
                          <a:rPr lang="en-US" altLang="ja-JP" sz="2400"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15</m:t>
                        </m:r>
                      </m:num>
                      <m:den>
                        <m:r>
                          <a:rPr lang="en-US" altLang="ja-JP" sz="2400"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35</m:t>
                        </m:r>
                      </m:den>
                    </m:f>
                    <m:func>
                      <m:funcPr>
                        <m:ctrlPr>
                          <a:rPr lang="en-US" altLang="ja-JP" sz="2400" i="1"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400"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log</m:t>
                        </m:r>
                      </m:fName>
                      <m:e>
                        <m:f>
                          <m:fPr>
                            <m:ctrlPr>
                              <a:rPr lang="en-US" altLang="ja-JP" sz="2400" i="1"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400"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15</m:t>
                            </m:r>
                          </m:num>
                          <m:den>
                            <m:r>
                              <a:rPr lang="en-US" altLang="ja-JP" sz="2400"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35</m:t>
                            </m:r>
                          </m:den>
                        </m:f>
                      </m:e>
                    </m:func>
                    <m:r>
                      <a:rPr lang="en-US" altLang="ja-JP" sz="2400" i="1">
                        <a:effectLst/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−</m:t>
                    </m:r>
                    <m:f>
                      <m:fPr>
                        <m:ctrlPr>
                          <a:rPr lang="en-US" altLang="ja-JP" sz="2400" i="1"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Pr>
                      <m:num>
                        <m:r>
                          <a:rPr lang="en-US" altLang="ja-JP" sz="2400"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12</m:t>
                        </m:r>
                      </m:num>
                      <m:den>
                        <m:r>
                          <a:rPr lang="en-US" altLang="ja-JP" sz="2400"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35</m:t>
                        </m:r>
                      </m:den>
                    </m:f>
                    <m:func>
                      <m:funcPr>
                        <m:ctrlPr>
                          <a:rPr lang="en-US" altLang="ja-JP" sz="2400" i="1"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400"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log</m:t>
                        </m:r>
                      </m:fName>
                      <m:e>
                        <m:f>
                          <m:fPr>
                            <m:ctrlPr>
                              <a:rPr lang="en-US" altLang="ja-JP" sz="2400" i="1"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400"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12</m:t>
                            </m:r>
                          </m:num>
                          <m:den>
                            <m:r>
                              <a:rPr lang="en-US" altLang="ja-JP" sz="2400"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35</m:t>
                            </m:r>
                          </m:den>
                        </m:f>
                      </m:e>
                    </m:func>
                  </m:oMath>
                </a14:m>
                <a:r>
                  <a:rPr lang="en-US" altLang="ja-JP" sz="2400" i="1" dirty="0">
                    <a:effectLst/>
                    <a:latin typeface="Cambria Math" panose="02040503050406030204" pitchFamily="18" charset="0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ja-JP" sz="2400" i="1">
                        <a:effectLst/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=0.532</m:t>
                    </m:r>
                  </m:oMath>
                </a14:m>
                <a:endParaRPr lang="en-US" altLang="ja-JP" sz="2400" b="0" dirty="0" smtClean="0">
                  <a:solidFill>
                    <a:schemeClr val="tx1"/>
                  </a:solidFill>
                  <a:effectLst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80" name="正方形/長方形 7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2336" y="4482458"/>
                <a:ext cx="7963964" cy="62222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正方形/長方形 8"/>
          <p:cNvSpPr/>
          <p:nvPr/>
        </p:nvSpPr>
        <p:spPr>
          <a:xfrm>
            <a:off x="4478490" y="368519"/>
            <a:ext cx="206659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各点の出現確率 </a:t>
            </a:r>
            <a:endParaRPr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正方形/長方形 89"/>
              <p:cNvSpPr/>
              <p:nvPr/>
            </p:nvSpPr>
            <p:spPr>
              <a:xfrm>
                <a:off x="2186074" y="5493379"/>
                <a:ext cx="8069004" cy="71045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ja-JP" altLang="en-US" sz="28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情報利得 </a:t>
                </a:r>
                <a:r>
                  <a:rPr lang="en-US" altLang="ja-JP" sz="28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: </a:t>
                </a:r>
                <a14:m>
                  <m:oMath xmlns:m="http://schemas.openxmlformats.org/officeDocument/2006/math">
                    <m:r>
                      <a:rPr lang="en-US" altLang="ja-JP" sz="2800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0.578</m:t>
                    </m:r>
                    <m:r>
                      <a:rPr lang="en-US" altLang="ja-JP" sz="2800" b="0" i="1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 −</m:t>
                    </m:r>
                    <m:f>
                      <m:fPr>
                        <m:ctrlPr>
                          <a:rPr lang="en-US" altLang="ja-JP" sz="2800" b="0" i="1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Pr>
                      <m:num>
                        <m:r>
                          <a:rPr lang="en-US" altLang="ja-JP" sz="2800" b="0" i="1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25</m:t>
                        </m:r>
                      </m:num>
                      <m:den>
                        <m:r>
                          <a:rPr lang="en-US" altLang="ja-JP" sz="2800" b="0" i="1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60</m:t>
                        </m:r>
                      </m:den>
                    </m:f>
                    <m:r>
                      <a:rPr lang="en-US" altLang="ja-JP" sz="2800" b="0" i="1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0.330</m:t>
                    </m:r>
                    <m:r>
                      <a:rPr lang="en-US" altLang="ja-JP" sz="2800" b="0" i="0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 −</m:t>
                    </m:r>
                    <m:f>
                      <m:fPr>
                        <m:ctrlPr>
                          <a:rPr lang="en-US" altLang="ja-JP" sz="2800" b="0" i="1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Pr>
                      <m:num>
                        <m:r>
                          <a:rPr lang="en-US" altLang="ja-JP" sz="2800" b="0" i="0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35</m:t>
                        </m:r>
                      </m:num>
                      <m:den>
                        <m:r>
                          <a:rPr lang="en-US" altLang="ja-JP" sz="2800" b="0" i="0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60</m:t>
                        </m:r>
                      </m:den>
                    </m:f>
                    <m:r>
                      <a:rPr lang="en-US" altLang="ja-JP" sz="2800" b="0" i="0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0.532=</m:t>
                    </m:r>
                    <m:r>
                      <a:rPr lang="en-US" altLang="ja-JP" sz="2800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𝟎</m:t>
                    </m:r>
                    <m:r>
                      <a:rPr lang="en-US" altLang="ja-JP" sz="2800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.</m:t>
                    </m:r>
                    <m:r>
                      <a:rPr lang="en-US" altLang="ja-JP" sz="2800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𝟏𝟑𝟏</m:t>
                    </m:r>
                  </m:oMath>
                </a14:m>
                <a:r>
                  <a:rPr lang="en-US" altLang="ja-JP" sz="28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 </a:t>
                </a:r>
                <a:endParaRPr lang="en-US" altLang="ja-JP" sz="28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90" name="正方形/長方形 8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6074" y="5493379"/>
                <a:ext cx="8069004" cy="710451"/>
              </a:xfrm>
              <a:prstGeom prst="rect">
                <a:avLst/>
              </a:prstGeom>
              <a:blipFill rotWithShape="0">
                <a:blip r:embed="rId6"/>
                <a:stretch>
                  <a:fillRect l="-1587" b="-1538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正方形/長方形 87"/>
              <p:cNvSpPr/>
              <p:nvPr/>
            </p:nvSpPr>
            <p:spPr>
              <a:xfrm>
                <a:off x="6854787" y="791488"/>
                <a:ext cx="2557944" cy="73718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ja-JP" sz="2800" dirty="0"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L: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ja-JP" sz="2800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ja-JP" sz="28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80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5</m:t>
                            </m:r>
                          </m:num>
                          <m:den>
                            <m:r>
                              <a:rPr lang="en-US" altLang="ja-JP" sz="280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25</m:t>
                            </m:r>
                          </m:den>
                        </m:f>
                        <m:r>
                          <a:rPr lang="en-US" altLang="ja-JP" sz="280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,</m:t>
                        </m:r>
                        <m:r>
                          <a:rPr lang="en-US" altLang="ja-JP" sz="2800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 </m:t>
                        </m:r>
                        <m:f>
                          <m:fPr>
                            <m:ctrlPr>
                              <a:rPr lang="en-US" altLang="ja-JP" sz="28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8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18</m:t>
                            </m:r>
                          </m:num>
                          <m:den>
                            <m:r>
                              <a:rPr lang="en-US" altLang="ja-JP" sz="28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25</m:t>
                            </m:r>
                          </m:den>
                        </m:f>
                        <m:r>
                          <a:rPr lang="en-US" altLang="ja-JP" sz="280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,</m:t>
                        </m:r>
                        <m:r>
                          <a:rPr lang="en-US" altLang="ja-JP" sz="2800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 </m:t>
                        </m:r>
                        <m:f>
                          <m:fPr>
                            <m:ctrlPr>
                              <a:rPr lang="en-US" altLang="ja-JP" sz="2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2</m:t>
                            </m:r>
                          </m:num>
                          <m:den>
                            <m:r>
                              <a:rPr lang="en-US" altLang="ja-JP" sz="2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25</m:t>
                            </m:r>
                          </m:den>
                        </m:f>
                        <m:r>
                          <a:rPr lang="en-US" altLang="ja-JP" sz="280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,</m:t>
                        </m:r>
                        <m:r>
                          <a:rPr lang="en-US" altLang="ja-JP" sz="28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0</m:t>
                        </m:r>
                      </m:e>
                    </m:d>
                  </m:oMath>
                </a14:m>
                <a:r>
                  <a:rPr lang="en-US" altLang="ja-JP" sz="2800" dirty="0" smtClean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88" name="正方形/長方形 8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4787" y="791488"/>
                <a:ext cx="2557944" cy="737189"/>
              </a:xfrm>
              <a:prstGeom prst="rect">
                <a:avLst/>
              </a:prstGeom>
              <a:blipFill rotWithShape="0">
                <a:blip r:embed="rId7"/>
                <a:stretch>
                  <a:fillRect l="-4762" b="-909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正方形/長方形 91"/>
              <p:cNvSpPr/>
              <p:nvPr/>
            </p:nvSpPr>
            <p:spPr>
              <a:xfrm>
                <a:off x="1802336" y="2904474"/>
                <a:ext cx="9479690" cy="6169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sSubPr>
                      <m:e>
                        <m:r>
                          <a:rPr lang="en-US" altLang="ja-JP" sz="24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𝐻</m:t>
                        </m:r>
                      </m:e>
                      <m:sub>
                        <m:r>
                          <a:rPr lang="en-US" altLang="ja-JP" sz="24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𝑃</m:t>
                        </m:r>
                      </m:sub>
                    </m:sSub>
                    <m:r>
                      <a:rPr lang="en-US" altLang="ja-JP" sz="2400" b="0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=−</m:t>
                    </m:r>
                    <m:f>
                      <m:fPr>
                        <m:ctrlPr>
                          <a:rPr lang="en-US" altLang="ja-JP" sz="24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Pr>
                      <m:num>
                        <m:r>
                          <a:rPr lang="en-US" altLang="ja-JP" sz="24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9</m:t>
                        </m:r>
                      </m:num>
                      <m:den>
                        <m:r>
                          <a:rPr lang="en-US" altLang="ja-JP" sz="24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60</m:t>
                        </m:r>
                      </m:den>
                    </m:f>
                    <m:func>
                      <m:funcPr>
                        <m:ctrlPr>
                          <a:rPr lang="en-US" altLang="ja-JP" sz="24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4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log</m:t>
                        </m:r>
                      </m:fName>
                      <m:e>
                        <m:f>
                          <m:fPr>
                            <m:ctrlPr>
                              <a:rPr lang="en-US" altLang="ja-JP" sz="2400" b="0" i="1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400" b="0" i="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9</m:t>
                            </m:r>
                          </m:num>
                          <m:den>
                            <m:r>
                              <a:rPr lang="en-US" altLang="ja-JP" sz="2400" b="0" i="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60</m:t>
                            </m:r>
                          </m:den>
                        </m:f>
                      </m:e>
                    </m:func>
                    <m:r>
                      <a:rPr lang="en-US" altLang="ja-JP" sz="2400" b="0" i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−</m:t>
                    </m:r>
                    <m:f>
                      <m:fPr>
                        <m:ctrlPr>
                          <a:rPr lang="en-US" altLang="ja-JP" sz="24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Pr>
                      <m:num>
                        <m:r>
                          <a:rPr lang="en-US" altLang="ja-JP" sz="24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22</m:t>
                        </m:r>
                      </m:num>
                      <m:den>
                        <m:r>
                          <a:rPr lang="en-US" altLang="ja-JP" sz="24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60</m:t>
                        </m:r>
                      </m:den>
                    </m:f>
                    <m:func>
                      <m:funcPr>
                        <m:ctrlPr>
                          <a:rPr lang="en-US" altLang="ja-JP" sz="24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4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log</m:t>
                        </m:r>
                      </m:fName>
                      <m:e>
                        <m:f>
                          <m:fPr>
                            <m:ctrlPr>
                              <a:rPr lang="en-US" altLang="ja-JP" sz="2400" b="0" i="1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400" b="0" i="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22</m:t>
                            </m:r>
                          </m:num>
                          <m:den>
                            <m:r>
                              <a:rPr lang="en-US" altLang="ja-JP" sz="2400" b="0" i="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60</m:t>
                            </m:r>
                          </m:den>
                        </m:f>
                      </m:e>
                    </m:func>
                  </m:oMath>
                </a14:m>
                <a:r>
                  <a:rPr lang="en-US" altLang="ja-JP" sz="2400" b="0" i="1" dirty="0" smtClean="0">
                    <a:solidFill>
                      <a:schemeClr val="tx1"/>
                    </a:solidFill>
                    <a:effectLst/>
                    <a:latin typeface="Cambria Math" panose="02040503050406030204" pitchFamily="18" charset="0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ja-JP" sz="2400" b="0" i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−</m:t>
                    </m:r>
                    <m:f>
                      <m:fPr>
                        <m:ctrlPr>
                          <a:rPr lang="en-US" altLang="ja-JP" sz="24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Pr>
                      <m:num>
                        <m:r>
                          <a:rPr lang="en-US" altLang="ja-JP" sz="24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17</m:t>
                        </m:r>
                      </m:num>
                      <m:den>
                        <m:r>
                          <a:rPr lang="en-US" altLang="ja-JP" sz="24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60</m:t>
                        </m:r>
                      </m:den>
                    </m:f>
                    <m:func>
                      <m:funcPr>
                        <m:ctrlPr>
                          <a:rPr lang="en-US" altLang="ja-JP" sz="24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4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log</m:t>
                        </m:r>
                      </m:fName>
                      <m:e>
                        <m:f>
                          <m:fPr>
                            <m:ctrlPr>
                              <a:rPr lang="en-US" altLang="ja-JP" sz="2400" b="0" i="1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400" b="0" i="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17</m:t>
                            </m:r>
                          </m:num>
                          <m:den>
                            <m:r>
                              <a:rPr lang="en-US" altLang="ja-JP" sz="2400" b="0" i="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60</m:t>
                            </m:r>
                          </m:den>
                        </m:f>
                      </m:e>
                    </m:func>
                    <m:r>
                      <a:rPr lang="en-US" altLang="ja-JP" sz="2400" b="0" i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−</m:t>
                    </m:r>
                    <m:f>
                      <m:fPr>
                        <m:ctrlPr>
                          <a:rPr lang="en-US" altLang="ja-JP" sz="24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Pr>
                      <m:num>
                        <m:r>
                          <a:rPr lang="en-US" altLang="ja-JP" sz="24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12</m:t>
                        </m:r>
                      </m:num>
                      <m:den>
                        <m:r>
                          <a:rPr lang="en-US" altLang="ja-JP" sz="24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60</m:t>
                        </m:r>
                      </m:den>
                    </m:f>
                    <m:func>
                      <m:funcPr>
                        <m:ctrlPr>
                          <a:rPr lang="en-US" altLang="ja-JP" sz="24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4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log</m:t>
                        </m:r>
                      </m:fName>
                      <m:e>
                        <m:f>
                          <m:fPr>
                            <m:ctrlPr>
                              <a:rPr lang="en-US" altLang="ja-JP" sz="2400" b="0" i="1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400" b="0" i="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12</m:t>
                            </m:r>
                          </m:num>
                          <m:den>
                            <m:r>
                              <a:rPr lang="en-US" altLang="ja-JP" sz="2400" b="0" i="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60</m:t>
                            </m:r>
                          </m:den>
                        </m:f>
                      </m:e>
                    </m:func>
                    <m:r>
                      <a:rPr lang="en-US" altLang="ja-JP" sz="2400" b="0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=0.578</m:t>
                    </m:r>
                  </m:oMath>
                </a14:m>
                <a:r>
                  <a:rPr lang="en-US" altLang="ja-JP" sz="2400" b="0" dirty="0" smtClean="0">
                    <a:solidFill>
                      <a:schemeClr val="tx1"/>
                    </a:solidFill>
                    <a:effectLst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</a:p>
            </p:txBody>
          </p:sp>
        </mc:Choice>
        <mc:Fallback xmlns="">
          <p:sp>
            <p:nvSpPr>
              <p:cNvPr id="92" name="正方形/長方形 9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2336" y="2904474"/>
                <a:ext cx="9479690" cy="616964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3" name="グループ化 92"/>
          <p:cNvGrpSpPr/>
          <p:nvPr/>
        </p:nvGrpSpPr>
        <p:grpSpPr>
          <a:xfrm>
            <a:off x="4909211" y="1588593"/>
            <a:ext cx="1416008" cy="935058"/>
            <a:chOff x="1351005" y="5534026"/>
            <a:chExt cx="1416008" cy="935058"/>
          </a:xfrm>
        </p:grpSpPr>
        <p:cxnSp>
          <p:nvCxnSpPr>
            <p:cNvPr id="94" name="直線矢印コネクタ 93"/>
            <p:cNvCxnSpPr/>
            <p:nvPr/>
          </p:nvCxnSpPr>
          <p:spPr>
            <a:xfrm>
              <a:off x="1351005" y="6466703"/>
              <a:ext cx="141600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線矢印コネクタ 94"/>
            <p:cNvCxnSpPr/>
            <p:nvPr/>
          </p:nvCxnSpPr>
          <p:spPr>
            <a:xfrm flipV="1">
              <a:off x="1351005" y="5534026"/>
              <a:ext cx="0" cy="9350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正方形/長方形 95"/>
            <p:cNvSpPr/>
            <p:nvPr/>
          </p:nvSpPr>
          <p:spPr>
            <a:xfrm>
              <a:off x="1485900" y="6140450"/>
              <a:ext cx="139700" cy="326253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0" name="正方形/長方形 159"/>
            <p:cNvSpPr/>
            <p:nvPr/>
          </p:nvSpPr>
          <p:spPr>
            <a:xfrm>
              <a:off x="1760494" y="5534026"/>
              <a:ext cx="139700" cy="93267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3" name="正方形/長方形 162"/>
            <p:cNvSpPr/>
            <p:nvPr/>
          </p:nvSpPr>
          <p:spPr>
            <a:xfrm>
              <a:off x="2035088" y="5695950"/>
              <a:ext cx="139700" cy="770754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4" name="正方形/長方形 163"/>
            <p:cNvSpPr/>
            <p:nvPr/>
          </p:nvSpPr>
          <p:spPr>
            <a:xfrm>
              <a:off x="2309682" y="5972174"/>
              <a:ext cx="139700" cy="494529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65" name="グループ化 164"/>
          <p:cNvGrpSpPr/>
          <p:nvPr/>
        </p:nvGrpSpPr>
        <p:grpSpPr>
          <a:xfrm>
            <a:off x="7522304" y="1588593"/>
            <a:ext cx="1416008" cy="935058"/>
            <a:chOff x="1351005" y="5534026"/>
            <a:chExt cx="1416008" cy="935058"/>
          </a:xfrm>
        </p:grpSpPr>
        <p:cxnSp>
          <p:nvCxnSpPr>
            <p:cNvPr id="166" name="直線矢印コネクタ 165"/>
            <p:cNvCxnSpPr/>
            <p:nvPr/>
          </p:nvCxnSpPr>
          <p:spPr>
            <a:xfrm>
              <a:off x="1351005" y="6466703"/>
              <a:ext cx="141600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直線矢印コネクタ 166"/>
            <p:cNvCxnSpPr/>
            <p:nvPr/>
          </p:nvCxnSpPr>
          <p:spPr>
            <a:xfrm flipV="1">
              <a:off x="1351005" y="5534026"/>
              <a:ext cx="0" cy="9350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8" name="正方形/長方形 167"/>
            <p:cNvSpPr/>
            <p:nvPr/>
          </p:nvSpPr>
          <p:spPr>
            <a:xfrm>
              <a:off x="1485900" y="6303938"/>
              <a:ext cx="139700" cy="162765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9" name="正方形/長方形 168"/>
            <p:cNvSpPr/>
            <p:nvPr/>
          </p:nvSpPr>
          <p:spPr>
            <a:xfrm>
              <a:off x="1760494" y="5661000"/>
              <a:ext cx="139700" cy="805704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0" name="正方形/長方形 169"/>
            <p:cNvSpPr/>
            <p:nvPr/>
          </p:nvSpPr>
          <p:spPr>
            <a:xfrm>
              <a:off x="2035088" y="6370612"/>
              <a:ext cx="139700" cy="96091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1" name="正方形/長方形 170"/>
            <p:cNvSpPr/>
            <p:nvPr/>
          </p:nvSpPr>
          <p:spPr>
            <a:xfrm>
              <a:off x="2309682" y="6420984"/>
              <a:ext cx="139700" cy="45719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72" name="グループ化 171"/>
          <p:cNvGrpSpPr/>
          <p:nvPr/>
        </p:nvGrpSpPr>
        <p:grpSpPr>
          <a:xfrm>
            <a:off x="10255078" y="1588593"/>
            <a:ext cx="1416008" cy="935058"/>
            <a:chOff x="1351005" y="5534026"/>
            <a:chExt cx="1416008" cy="935058"/>
          </a:xfrm>
        </p:grpSpPr>
        <p:cxnSp>
          <p:nvCxnSpPr>
            <p:cNvPr id="173" name="直線矢印コネクタ 172"/>
            <p:cNvCxnSpPr/>
            <p:nvPr/>
          </p:nvCxnSpPr>
          <p:spPr>
            <a:xfrm>
              <a:off x="1351005" y="6466703"/>
              <a:ext cx="141600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直線矢印コネクタ 173"/>
            <p:cNvCxnSpPr/>
            <p:nvPr/>
          </p:nvCxnSpPr>
          <p:spPr>
            <a:xfrm flipV="1">
              <a:off x="1351005" y="5534026"/>
              <a:ext cx="0" cy="9350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5" name="正方形/長方形 174"/>
            <p:cNvSpPr/>
            <p:nvPr/>
          </p:nvSpPr>
          <p:spPr>
            <a:xfrm>
              <a:off x="1485900" y="6314724"/>
              <a:ext cx="139700" cy="15197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6" name="正方形/長方形 175"/>
            <p:cNvSpPr/>
            <p:nvPr/>
          </p:nvSpPr>
          <p:spPr>
            <a:xfrm>
              <a:off x="1760494" y="6314724"/>
              <a:ext cx="139700" cy="15197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7" name="正方形/長方形 176"/>
            <p:cNvSpPr/>
            <p:nvPr/>
          </p:nvSpPr>
          <p:spPr>
            <a:xfrm>
              <a:off x="2035088" y="5786088"/>
              <a:ext cx="139700" cy="680616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8" name="正方形/長方形 177"/>
            <p:cNvSpPr/>
            <p:nvPr/>
          </p:nvSpPr>
          <p:spPr>
            <a:xfrm>
              <a:off x="2309682" y="5972174"/>
              <a:ext cx="139700" cy="494529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58" name="正方形/長方形 157"/>
          <p:cNvSpPr/>
          <p:nvPr/>
        </p:nvSpPr>
        <p:spPr>
          <a:xfrm>
            <a:off x="353705" y="0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1200"/>
              </a:spcBef>
            </a:pPr>
            <a:r>
              <a:rPr lang="ja-JP" altLang="en-US" sz="2800" b="1" i="1" dirty="0" smtClean="0">
                <a:solidFill>
                  <a:srgbClr val="C0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参考資料</a:t>
            </a:r>
            <a:endParaRPr lang="en-US" altLang="ja-JP" sz="2800" b="1" i="1" dirty="0">
              <a:solidFill>
                <a:srgbClr val="C00000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48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52796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/>
          <p:cNvGrpSpPr/>
          <p:nvPr/>
        </p:nvGrpSpPr>
        <p:grpSpPr>
          <a:xfrm>
            <a:off x="3553733" y="533973"/>
            <a:ext cx="1416008" cy="935058"/>
            <a:chOff x="1351005" y="5534026"/>
            <a:chExt cx="1416008" cy="935058"/>
          </a:xfrm>
        </p:grpSpPr>
        <p:cxnSp>
          <p:nvCxnSpPr>
            <p:cNvPr id="5" name="直線矢印コネクタ 4"/>
            <p:cNvCxnSpPr/>
            <p:nvPr/>
          </p:nvCxnSpPr>
          <p:spPr>
            <a:xfrm>
              <a:off x="1351005" y="6466703"/>
              <a:ext cx="141600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線矢印コネクタ 5"/>
            <p:cNvCxnSpPr/>
            <p:nvPr/>
          </p:nvCxnSpPr>
          <p:spPr>
            <a:xfrm flipV="1">
              <a:off x="1351005" y="5534026"/>
              <a:ext cx="0" cy="9350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正方形/長方形 6"/>
            <p:cNvSpPr/>
            <p:nvPr/>
          </p:nvSpPr>
          <p:spPr>
            <a:xfrm>
              <a:off x="1485900" y="6140450"/>
              <a:ext cx="139700" cy="326253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正方形/長方形 7"/>
            <p:cNvSpPr/>
            <p:nvPr/>
          </p:nvSpPr>
          <p:spPr>
            <a:xfrm>
              <a:off x="1760494" y="5534026"/>
              <a:ext cx="139700" cy="93267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" name="正方形/長方形 8"/>
            <p:cNvSpPr/>
            <p:nvPr/>
          </p:nvSpPr>
          <p:spPr>
            <a:xfrm>
              <a:off x="2035088" y="5695950"/>
              <a:ext cx="139700" cy="770754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正方形/長方形 9"/>
            <p:cNvSpPr/>
            <p:nvPr/>
          </p:nvSpPr>
          <p:spPr>
            <a:xfrm>
              <a:off x="2309682" y="5972174"/>
              <a:ext cx="139700" cy="494529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1" name="グループ化 10"/>
          <p:cNvGrpSpPr/>
          <p:nvPr/>
        </p:nvGrpSpPr>
        <p:grpSpPr>
          <a:xfrm>
            <a:off x="376415" y="782348"/>
            <a:ext cx="2482953" cy="1903488"/>
            <a:chOff x="6648130" y="895770"/>
            <a:chExt cx="2753237" cy="2110694"/>
          </a:xfrm>
        </p:grpSpPr>
        <p:grpSp>
          <p:nvGrpSpPr>
            <p:cNvPr id="12" name="グループ化 11"/>
            <p:cNvGrpSpPr/>
            <p:nvPr/>
          </p:nvGrpSpPr>
          <p:grpSpPr>
            <a:xfrm>
              <a:off x="6648130" y="1044658"/>
              <a:ext cx="2753237" cy="1858563"/>
              <a:chOff x="973245" y="3883651"/>
              <a:chExt cx="2753237" cy="1858563"/>
            </a:xfrm>
          </p:grpSpPr>
          <p:sp>
            <p:nvSpPr>
              <p:cNvPr id="14" name="円/楕円 13"/>
              <p:cNvSpPr/>
              <p:nvPr/>
            </p:nvSpPr>
            <p:spPr>
              <a:xfrm>
                <a:off x="1658257" y="4878614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5" name="円/楕円 14"/>
              <p:cNvSpPr/>
              <p:nvPr/>
            </p:nvSpPr>
            <p:spPr>
              <a:xfrm>
                <a:off x="981982" y="5516789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6" name="円/楕円 15"/>
              <p:cNvSpPr/>
              <p:nvPr/>
            </p:nvSpPr>
            <p:spPr>
              <a:xfrm>
                <a:off x="1112157" y="5669189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7" name="円/楕円 16"/>
              <p:cNvSpPr/>
              <p:nvPr/>
            </p:nvSpPr>
            <p:spPr>
              <a:xfrm>
                <a:off x="1251856" y="5443764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8" name="円/楕円 17"/>
              <p:cNvSpPr/>
              <p:nvPr/>
            </p:nvSpPr>
            <p:spPr>
              <a:xfrm>
                <a:off x="1342342" y="5632676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9" name="円/楕円 18"/>
              <p:cNvSpPr/>
              <p:nvPr/>
            </p:nvSpPr>
            <p:spPr>
              <a:xfrm>
                <a:off x="1704291" y="5332639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0" name="円/楕円 19"/>
              <p:cNvSpPr/>
              <p:nvPr/>
            </p:nvSpPr>
            <p:spPr>
              <a:xfrm>
                <a:off x="1440766" y="5062764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1" name="円/楕円 20"/>
              <p:cNvSpPr/>
              <p:nvPr/>
            </p:nvSpPr>
            <p:spPr>
              <a:xfrm>
                <a:off x="1480449" y="5277076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2" name="円/楕円 21"/>
              <p:cNvSpPr/>
              <p:nvPr/>
            </p:nvSpPr>
            <p:spPr>
              <a:xfrm>
                <a:off x="1740803" y="5118326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3" name="円/楕円 22"/>
              <p:cNvSpPr/>
              <p:nvPr/>
            </p:nvSpPr>
            <p:spPr>
              <a:xfrm>
                <a:off x="1367741" y="4726214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4" name="円/楕円 23"/>
              <p:cNvSpPr/>
              <p:nvPr/>
            </p:nvSpPr>
            <p:spPr>
              <a:xfrm>
                <a:off x="973245" y="4821464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5" name="円/楕円 24"/>
              <p:cNvSpPr/>
              <p:nvPr/>
            </p:nvSpPr>
            <p:spPr>
              <a:xfrm>
                <a:off x="1075644" y="5062764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6" name="円/楕円 25"/>
              <p:cNvSpPr/>
              <p:nvPr/>
            </p:nvSpPr>
            <p:spPr>
              <a:xfrm>
                <a:off x="1161367" y="4892901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7" name="円/楕円 26"/>
              <p:cNvSpPr/>
              <p:nvPr/>
            </p:nvSpPr>
            <p:spPr>
              <a:xfrm>
                <a:off x="1628088" y="4255519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8" name="円/楕円 27"/>
              <p:cNvSpPr/>
              <p:nvPr/>
            </p:nvSpPr>
            <p:spPr>
              <a:xfrm>
                <a:off x="1813828" y="4470626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9" name="円/楕円 28"/>
              <p:cNvSpPr/>
              <p:nvPr/>
            </p:nvSpPr>
            <p:spPr>
              <a:xfrm>
                <a:off x="1950349" y="4736531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30" name="円/楕円 29"/>
              <p:cNvSpPr/>
              <p:nvPr/>
            </p:nvSpPr>
            <p:spPr>
              <a:xfrm>
                <a:off x="1477278" y="4526983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31" name="円/楕円 30"/>
              <p:cNvSpPr/>
              <p:nvPr/>
            </p:nvSpPr>
            <p:spPr>
              <a:xfrm>
                <a:off x="1877324" y="5111182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32" name="円/楕円 31"/>
              <p:cNvSpPr/>
              <p:nvPr/>
            </p:nvSpPr>
            <p:spPr>
              <a:xfrm>
                <a:off x="2155147" y="4874646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33" name="円/楕円 32"/>
              <p:cNvSpPr/>
              <p:nvPr/>
            </p:nvSpPr>
            <p:spPr>
              <a:xfrm>
                <a:off x="2398023" y="4310289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34" name="円/楕円 33"/>
              <p:cNvSpPr/>
              <p:nvPr/>
            </p:nvSpPr>
            <p:spPr>
              <a:xfrm>
                <a:off x="2715069" y="4230119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35" name="円/楕円 34"/>
              <p:cNvSpPr/>
              <p:nvPr/>
            </p:nvSpPr>
            <p:spPr>
              <a:xfrm>
                <a:off x="2816678" y="4459512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36" name="円/楕円 35"/>
              <p:cNvSpPr/>
              <p:nvPr/>
            </p:nvSpPr>
            <p:spPr>
              <a:xfrm>
                <a:off x="2896481" y="4302354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37" name="円/楕円 36"/>
              <p:cNvSpPr/>
              <p:nvPr/>
            </p:nvSpPr>
            <p:spPr>
              <a:xfrm>
                <a:off x="3213527" y="4222184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38" name="円/楕円 37"/>
              <p:cNvSpPr/>
              <p:nvPr/>
            </p:nvSpPr>
            <p:spPr>
              <a:xfrm>
                <a:off x="3315136" y="4451577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39" name="円/楕円 38"/>
              <p:cNvSpPr/>
              <p:nvPr/>
            </p:nvSpPr>
            <p:spPr>
              <a:xfrm>
                <a:off x="2659169" y="4540478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40" name="円/楕円 39"/>
              <p:cNvSpPr/>
              <p:nvPr/>
            </p:nvSpPr>
            <p:spPr>
              <a:xfrm>
                <a:off x="2976215" y="4460308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41" name="円/楕円 40"/>
              <p:cNvSpPr/>
              <p:nvPr/>
            </p:nvSpPr>
            <p:spPr>
              <a:xfrm>
                <a:off x="3077824" y="4689701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42" name="円/楕円 41"/>
              <p:cNvSpPr/>
              <p:nvPr/>
            </p:nvSpPr>
            <p:spPr>
              <a:xfrm>
                <a:off x="3017477" y="4559525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43" name="円/楕円 42"/>
              <p:cNvSpPr/>
              <p:nvPr/>
            </p:nvSpPr>
            <p:spPr>
              <a:xfrm>
                <a:off x="3097280" y="4402367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44" name="円/楕円 43"/>
              <p:cNvSpPr/>
              <p:nvPr/>
            </p:nvSpPr>
            <p:spPr>
              <a:xfrm>
                <a:off x="3177014" y="4560321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45" name="円/楕円 44"/>
              <p:cNvSpPr/>
              <p:nvPr/>
            </p:nvSpPr>
            <p:spPr>
              <a:xfrm>
                <a:off x="3332176" y="4297188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46" name="円/楕円 45"/>
              <p:cNvSpPr/>
              <p:nvPr/>
            </p:nvSpPr>
            <p:spPr>
              <a:xfrm>
                <a:off x="3392942" y="4112158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47" name="円/楕円 46"/>
              <p:cNvSpPr/>
              <p:nvPr/>
            </p:nvSpPr>
            <p:spPr>
              <a:xfrm>
                <a:off x="3491713" y="4297984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48" name="円/楕円 47"/>
              <p:cNvSpPr/>
              <p:nvPr/>
            </p:nvSpPr>
            <p:spPr>
              <a:xfrm>
                <a:off x="3024186" y="4040809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49" name="円/楕円 48"/>
              <p:cNvSpPr/>
              <p:nvPr/>
            </p:nvSpPr>
            <p:spPr>
              <a:xfrm>
                <a:off x="3103989" y="3883651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50" name="円/楕円 49"/>
              <p:cNvSpPr/>
              <p:nvPr/>
            </p:nvSpPr>
            <p:spPr>
              <a:xfrm>
                <a:off x="3183723" y="4041605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51" name="円/楕円 50"/>
              <p:cNvSpPr/>
              <p:nvPr/>
            </p:nvSpPr>
            <p:spPr>
              <a:xfrm>
                <a:off x="2408136" y="5185200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52" name="円/楕円 51"/>
              <p:cNvSpPr/>
              <p:nvPr/>
            </p:nvSpPr>
            <p:spPr>
              <a:xfrm>
                <a:off x="2584116" y="4996086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53" name="円/楕円 52"/>
              <p:cNvSpPr/>
              <p:nvPr/>
            </p:nvSpPr>
            <p:spPr>
              <a:xfrm>
                <a:off x="2663919" y="4838928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54" name="円/楕円 53"/>
              <p:cNvSpPr/>
              <p:nvPr/>
            </p:nvSpPr>
            <p:spPr>
              <a:xfrm>
                <a:off x="2743653" y="4996882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55" name="円/楕円 54"/>
              <p:cNvSpPr/>
              <p:nvPr/>
            </p:nvSpPr>
            <p:spPr>
              <a:xfrm>
                <a:off x="2782270" y="5558064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56" name="円/楕円 55"/>
              <p:cNvSpPr/>
              <p:nvPr/>
            </p:nvSpPr>
            <p:spPr>
              <a:xfrm>
                <a:off x="2818782" y="5343751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57" name="円/楕円 56"/>
              <p:cNvSpPr/>
              <p:nvPr/>
            </p:nvSpPr>
            <p:spPr>
              <a:xfrm>
                <a:off x="2955303" y="5336607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58" name="円/楕円 57"/>
              <p:cNvSpPr/>
              <p:nvPr/>
            </p:nvSpPr>
            <p:spPr>
              <a:xfrm>
                <a:off x="3151948" y="5365183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59" name="円/楕円 58"/>
              <p:cNvSpPr/>
              <p:nvPr/>
            </p:nvSpPr>
            <p:spPr>
              <a:xfrm>
                <a:off x="3073995" y="5132415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60" name="円/楕円 59"/>
              <p:cNvSpPr/>
              <p:nvPr/>
            </p:nvSpPr>
            <p:spPr>
              <a:xfrm>
                <a:off x="3210516" y="5125271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61" name="円/楕円 60"/>
              <p:cNvSpPr/>
              <p:nvPr/>
            </p:nvSpPr>
            <p:spPr>
              <a:xfrm>
                <a:off x="3198107" y="4960669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62" name="円/楕円 61"/>
              <p:cNvSpPr/>
              <p:nvPr/>
            </p:nvSpPr>
            <p:spPr>
              <a:xfrm>
                <a:off x="3329446" y="4724229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63" name="円/楕円 62"/>
              <p:cNvSpPr/>
              <p:nvPr/>
            </p:nvSpPr>
            <p:spPr>
              <a:xfrm>
                <a:off x="3465967" y="4717085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64" name="円/楕円 63"/>
              <p:cNvSpPr/>
              <p:nvPr/>
            </p:nvSpPr>
            <p:spPr>
              <a:xfrm>
                <a:off x="3375950" y="5388005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65" name="円/楕円 64"/>
              <p:cNvSpPr/>
              <p:nvPr/>
            </p:nvSpPr>
            <p:spPr>
              <a:xfrm>
                <a:off x="3512471" y="5380861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66" name="円/楕円 65"/>
              <p:cNvSpPr/>
              <p:nvPr/>
            </p:nvSpPr>
            <p:spPr>
              <a:xfrm>
                <a:off x="3365959" y="5157222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67" name="円/楕円 66"/>
              <p:cNvSpPr/>
              <p:nvPr/>
            </p:nvSpPr>
            <p:spPr>
              <a:xfrm>
                <a:off x="3402471" y="4942909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68" name="円/楕円 67"/>
              <p:cNvSpPr/>
              <p:nvPr/>
            </p:nvSpPr>
            <p:spPr>
              <a:xfrm>
                <a:off x="3653457" y="4954220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69" name="円/楕円 68"/>
              <p:cNvSpPr/>
              <p:nvPr/>
            </p:nvSpPr>
            <p:spPr>
              <a:xfrm>
                <a:off x="3012727" y="5608269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70" name="円/楕円 69"/>
              <p:cNvSpPr/>
              <p:nvPr/>
            </p:nvSpPr>
            <p:spPr>
              <a:xfrm>
                <a:off x="3149248" y="5601125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71" name="円/楕円 70"/>
              <p:cNvSpPr/>
              <p:nvPr/>
            </p:nvSpPr>
            <p:spPr>
              <a:xfrm>
                <a:off x="3345893" y="5629701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72" name="円/楕円 71"/>
              <p:cNvSpPr/>
              <p:nvPr/>
            </p:nvSpPr>
            <p:spPr>
              <a:xfrm>
                <a:off x="1959204" y="5596163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73" name="円/楕円 72"/>
              <p:cNvSpPr/>
              <p:nvPr/>
            </p:nvSpPr>
            <p:spPr>
              <a:xfrm>
                <a:off x="1995716" y="5381850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</p:grpSp>
        <p:cxnSp>
          <p:nvCxnSpPr>
            <p:cNvPr id="13" name="直線コネクタ 12"/>
            <p:cNvCxnSpPr/>
            <p:nvPr/>
          </p:nvCxnSpPr>
          <p:spPr>
            <a:xfrm flipH="1" flipV="1">
              <a:off x="8004958" y="895770"/>
              <a:ext cx="11296" cy="2110694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グループ化 73"/>
          <p:cNvGrpSpPr/>
          <p:nvPr/>
        </p:nvGrpSpPr>
        <p:grpSpPr>
          <a:xfrm>
            <a:off x="2907642" y="2079412"/>
            <a:ext cx="1416008" cy="935058"/>
            <a:chOff x="1351005" y="5534026"/>
            <a:chExt cx="1416008" cy="935058"/>
          </a:xfrm>
        </p:grpSpPr>
        <p:cxnSp>
          <p:nvCxnSpPr>
            <p:cNvPr id="75" name="直線矢印コネクタ 74"/>
            <p:cNvCxnSpPr/>
            <p:nvPr/>
          </p:nvCxnSpPr>
          <p:spPr>
            <a:xfrm>
              <a:off x="1351005" y="6466703"/>
              <a:ext cx="141600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線矢印コネクタ 75"/>
            <p:cNvCxnSpPr/>
            <p:nvPr/>
          </p:nvCxnSpPr>
          <p:spPr>
            <a:xfrm flipV="1">
              <a:off x="1351005" y="5534026"/>
              <a:ext cx="0" cy="9350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正方形/長方形 76"/>
            <p:cNvSpPr/>
            <p:nvPr/>
          </p:nvSpPr>
          <p:spPr>
            <a:xfrm>
              <a:off x="1485900" y="6140450"/>
              <a:ext cx="139700" cy="326253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8" name="正方形/長方形 77"/>
            <p:cNvSpPr/>
            <p:nvPr/>
          </p:nvSpPr>
          <p:spPr>
            <a:xfrm>
              <a:off x="1760494" y="6420984"/>
              <a:ext cx="139700" cy="4571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9" name="正方形/長方形 78"/>
            <p:cNvSpPr/>
            <p:nvPr/>
          </p:nvSpPr>
          <p:spPr>
            <a:xfrm>
              <a:off x="2035088" y="6420984"/>
              <a:ext cx="139700" cy="45719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0" name="正方形/長方形 79"/>
            <p:cNvSpPr/>
            <p:nvPr/>
          </p:nvSpPr>
          <p:spPr>
            <a:xfrm>
              <a:off x="2309682" y="5972174"/>
              <a:ext cx="139700" cy="494529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81" name="グループ化 80"/>
          <p:cNvGrpSpPr/>
          <p:nvPr/>
        </p:nvGrpSpPr>
        <p:grpSpPr>
          <a:xfrm>
            <a:off x="4540292" y="2070787"/>
            <a:ext cx="1416008" cy="935058"/>
            <a:chOff x="1351005" y="5534026"/>
            <a:chExt cx="1416008" cy="935058"/>
          </a:xfrm>
        </p:grpSpPr>
        <p:cxnSp>
          <p:nvCxnSpPr>
            <p:cNvPr id="82" name="直線矢印コネクタ 81"/>
            <p:cNvCxnSpPr/>
            <p:nvPr/>
          </p:nvCxnSpPr>
          <p:spPr>
            <a:xfrm>
              <a:off x="1351005" y="6466703"/>
              <a:ext cx="141600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線矢印コネクタ 82"/>
            <p:cNvCxnSpPr/>
            <p:nvPr/>
          </p:nvCxnSpPr>
          <p:spPr>
            <a:xfrm flipV="1">
              <a:off x="1351005" y="5534026"/>
              <a:ext cx="0" cy="9350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正方形/長方形 83"/>
            <p:cNvSpPr/>
            <p:nvPr/>
          </p:nvSpPr>
          <p:spPr>
            <a:xfrm>
              <a:off x="1485900" y="6420984"/>
              <a:ext cx="139700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5" name="正方形/長方形 84"/>
            <p:cNvSpPr/>
            <p:nvPr/>
          </p:nvSpPr>
          <p:spPr>
            <a:xfrm>
              <a:off x="1760494" y="5534026"/>
              <a:ext cx="139700" cy="93267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6" name="正方形/長方形 85"/>
            <p:cNvSpPr/>
            <p:nvPr/>
          </p:nvSpPr>
          <p:spPr>
            <a:xfrm>
              <a:off x="2035088" y="5695950"/>
              <a:ext cx="139700" cy="770754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7" name="正方形/長方形 86"/>
            <p:cNvSpPr/>
            <p:nvPr/>
          </p:nvSpPr>
          <p:spPr>
            <a:xfrm>
              <a:off x="2309682" y="6420984"/>
              <a:ext cx="139700" cy="45719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cxnSp>
        <p:nvCxnSpPr>
          <p:cNvPr id="88" name="直線矢印コネクタ 87"/>
          <p:cNvCxnSpPr/>
          <p:nvPr/>
        </p:nvCxnSpPr>
        <p:spPr>
          <a:xfrm flipH="1">
            <a:off x="3575628" y="1643928"/>
            <a:ext cx="151207" cy="350838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線矢印コネクタ 88"/>
          <p:cNvCxnSpPr/>
          <p:nvPr/>
        </p:nvCxnSpPr>
        <p:spPr>
          <a:xfrm>
            <a:off x="4709755" y="1641548"/>
            <a:ext cx="158670" cy="353218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0" name="グループ化 89"/>
          <p:cNvGrpSpPr/>
          <p:nvPr/>
        </p:nvGrpSpPr>
        <p:grpSpPr>
          <a:xfrm>
            <a:off x="6203442" y="856032"/>
            <a:ext cx="2482953" cy="1676108"/>
            <a:chOff x="6648130" y="1044658"/>
            <a:chExt cx="2753237" cy="1858563"/>
          </a:xfrm>
        </p:grpSpPr>
        <p:grpSp>
          <p:nvGrpSpPr>
            <p:cNvPr id="91" name="グループ化 90"/>
            <p:cNvGrpSpPr/>
            <p:nvPr/>
          </p:nvGrpSpPr>
          <p:grpSpPr>
            <a:xfrm>
              <a:off x="6648130" y="1044658"/>
              <a:ext cx="2753237" cy="1858563"/>
              <a:chOff x="973245" y="3883651"/>
              <a:chExt cx="2753237" cy="1858563"/>
            </a:xfrm>
          </p:grpSpPr>
          <p:sp>
            <p:nvSpPr>
              <p:cNvPr id="93" name="円/楕円 92"/>
              <p:cNvSpPr/>
              <p:nvPr/>
            </p:nvSpPr>
            <p:spPr>
              <a:xfrm>
                <a:off x="1658257" y="4878614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94" name="円/楕円 93"/>
              <p:cNvSpPr/>
              <p:nvPr/>
            </p:nvSpPr>
            <p:spPr>
              <a:xfrm>
                <a:off x="981982" y="5516789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95" name="円/楕円 94"/>
              <p:cNvSpPr/>
              <p:nvPr/>
            </p:nvSpPr>
            <p:spPr>
              <a:xfrm>
                <a:off x="1112157" y="5669189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96" name="円/楕円 95"/>
              <p:cNvSpPr/>
              <p:nvPr/>
            </p:nvSpPr>
            <p:spPr>
              <a:xfrm>
                <a:off x="1251856" y="5443764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97" name="円/楕円 96"/>
              <p:cNvSpPr/>
              <p:nvPr/>
            </p:nvSpPr>
            <p:spPr>
              <a:xfrm>
                <a:off x="1342342" y="5632676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98" name="円/楕円 97"/>
              <p:cNvSpPr/>
              <p:nvPr/>
            </p:nvSpPr>
            <p:spPr>
              <a:xfrm>
                <a:off x="1704291" y="5332639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99" name="円/楕円 98"/>
              <p:cNvSpPr/>
              <p:nvPr/>
            </p:nvSpPr>
            <p:spPr>
              <a:xfrm>
                <a:off x="1440766" y="5062764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00" name="円/楕円 99"/>
              <p:cNvSpPr/>
              <p:nvPr/>
            </p:nvSpPr>
            <p:spPr>
              <a:xfrm>
                <a:off x="1480449" y="5277076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01" name="円/楕円 100"/>
              <p:cNvSpPr/>
              <p:nvPr/>
            </p:nvSpPr>
            <p:spPr>
              <a:xfrm>
                <a:off x="1740803" y="5118326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02" name="円/楕円 101"/>
              <p:cNvSpPr/>
              <p:nvPr/>
            </p:nvSpPr>
            <p:spPr>
              <a:xfrm>
                <a:off x="1367741" y="4726214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03" name="円/楕円 102"/>
              <p:cNvSpPr/>
              <p:nvPr/>
            </p:nvSpPr>
            <p:spPr>
              <a:xfrm>
                <a:off x="973245" y="4821464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04" name="円/楕円 103"/>
              <p:cNvSpPr/>
              <p:nvPr/>
            </p:nvSpPr>
            <p:spPr>
              <a:xfrm>
                <a:off x="1075644" y="5062764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05" name="円/楕円 104"/>
              <p:cNvSpPr/>
              <p:nvPr/>
            </p:nvSpPr>
            <p:spPr>
              <a:xfrm>
                <a:off x="1161367" y="4892901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06" name="円/楕円 105"/>
              <p:cNvSpPr/>
              <p:nvPr/>
            </p:nvSpPr>
            <p:spPr>
              <a:xfrm>
                <a:off x="1628088" y="4255519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07" name="円/楕円 106"/>
              <p:cNvSpPr/>
              <p:nvPr/>
            </p:nvSpPr>
            <p:spPr>
              <a:xfrm>
                <a:off x="1813828" y="4470626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08" name="円/楕円 107"/>
              <p:cNvSpPr/>
              <p:nvPr/>
            </p:nvSpPr>
            <p:spPr>
              <a:xfrm>
                <a:off x="1950349" y="4736531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09" name="円/楕円 108"/>
              <p:cNvSpPr/>
              <p:nvPr/>
            </p:nvSpPr>
            <p:spPr>
              <a:xfrm>
                <a:off x="1477278" y="4526983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10" name="円/楕円 109"/>
              <p:cNvSpPr/>
              <p:nvPr/>
            </p:nvSpPr>
            <p:spPr>
              <a:xfrm>
                <a:off x="1877324" y="5111182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11" name="円/楕円 110"/>
              <p:cNvSpPr/>
              <p:nvPr/>
            </p:nvSpPr>
            <p:spPr>
              <a:xfrm>
                <a:off x="2155147" y="4874646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12" name="円/楕円 111"/>
              <p:cNvSpPr/>
              <p:nvPr/>
            </p:nvSpPr>
            <p:spPr>
              <a:xfrm>
                <a:off x="2398023" y="4310289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13" name="円/楕円 112"/>
              <p:cNvSpPr/>
              <p:nvPr/>
            </p:nvSpPr>
            <p:spPr>
              <a:xfrm>
                <a:off x="2715069" y="4230119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14" name="円/楕円 113"/>
              <p:cNvSpPr/>
              <p:nvPr/>
            </p:nvSpPr>
            <p:spPr>
              <a:xfrm>
                <a:off x="2816678" y="4459512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15" name="円/楕円 114"/>
              <p:cNvSpPr/>
              <p:nvPr/>
            </p:nvSpPr>
            <p:spPr>
              <a:xfrm>
                <a:off x="2896481" y="4302354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16" name="円/楕円 115"/>
              <p:cNvSpPr/>
              <p:nvPr/>
            </p:nvSpPr>
            <p:spPr>
              <a:xfrm>
                <a:off x="3213527" y="4222184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17" name="円/楕円 116"/>
              <p:cNvSpPr/>
              <p:nvPr/>
            </p:nvSpPr>
            <p:spPr>
              <a:xfrm>
                <a:off x="3315136" y="4451577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18" name="円/楕円 117"/>
              <p:cNvSpPr/>
              <p:nvPr/>
            </p:nvSpPr>
            <p:spPr>
              <a:xfrm>
                <a:off x="2659169" y="4540478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19" name="円/楕円 118"/>
              <p:cNvSpPr/>
              <p:nvPr/>
            </p:nvSpPr>
            <p:spPr>
              <a:xfrm>
                <a:off x="2976215" y="4460308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20" name="円/楕円 119"/>
              <p:cNvSpPr/>
              <p:nvPr/>
            </p:nvSpPr>
            <p:spPr>
              <a:xfrm>
                <a:off x="3077824" y="4689701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21" name="円/楕円 120"/>
              <p:cNvSpPr/>
              <p:nvPr/>
            </p:nvSpPr>
            <p:spPr>
              <a:xfrm>
                <a:off x="3017477" y="4559525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22" name="円/楕円 121"/>
              <p:cNvSpPr/>
              <p:nvPr/>
            </p:nvSpPr>
            <p:spPr>
              <a:xfrm>
                <a:off x="3097280" y="4402367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23" name="円/楕円 122"/>
              <p:cNvSpPr/>
              <p:nvPr/>
            </p:nvSpPr>
            <p:spPr>
              <a:xfrm>
                <a:off x="3177014" y="4560321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24" name="円/楕円 123"/>
              <p:cNvSpPr/>
              <p:nvPr/>
            </p:nvSpPr>
            <p:spPr>
              <a:xfrm>
                <a:off x="3332176" y="4297188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25" name="円/楕円 124"/>
              <p:cNvSpPr/>
              <p:nvPr/>
            </p:nvSpPr>
            <p:spPr>
              <a:xfrm>
                <a:off x="3392942" y="4112158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26" name="円/楕円 125"/>
              <p:cNvSpPr/>
              <p:nvPr/>
            </p:nvSpPr>
            <p:spPr>
              <a:xfrm>
                <a:off x="3491713" y="4297984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27" name="円/楕円 126"/>
              <p:cNvSpPr/>
              <p:nvPr/>
            </p:nvSpPr>
            <p:spPr>
              <a:xfrm>
                <a:off x="3024186" y="4040809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28" name="円/楕円 127"/>
              <p:cNvSpPr/>
              <p:nvPr/>
            </p:nvSpPr>
            <p:spPr>
              <a:xfrm>
                <a:off x="3103989" y="3883651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29" name="円/楕円 128"/>
              <p:cNvSpPr/>
              <p:nvPr/>
            </p:nvSpPr>
            <p:spPr>
              <a:xfrm>
                <a:off x="3183723" y="4041605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30" name="円/楕円 129"/>
              <p:cNvSpPr/>
              <p:nvPr/>
            </p:nvSpPr>
            <p:spPr>
              <a:xfrm>
                <a:off x="2408136" y="5185200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31" name="円/楕円 130"/>
              <p:cNvSpPr/>
              <p:nvPr/>
            </p:nvSpPr>
            <p:spPr>
              <a:xfrm>
                <a:off x="2584116" y="4996086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32" name="円/楕円 131"/>
              <p:cNvSpPr/>
              <p:nvPr/>
            </p:nvSpPr>
            <p:spPr>
              <a:xfrm>
                <a:off x="2663919" y="4838928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33" name="円/楕円 132"/>
              <p:cNvSpPr/>
              <p:nvPr/>
            </p:nvSpPr>
            <p:spPr>
              <a:xfrm>
                <a:off x="2743653" y="4996882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34" name="円/楕円 133"/>
              <p:cNvSpPr/>
              <p:nvPr/>
            </p:nvSpPr>
            <p:spPr>
              <a:xfrm>
                <a:off x="2782270" y="5558064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35" name="円/楕円 134"/>
              <p:cNvSpPr/>
              <p:nvPr/>
            </p:nvSpPr>
            <p:spPr>
              <a:xfrm>
                <a:off x="2818782" y="5343751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36" name="円/楕円 135"/>
              <p:cNvSpPr/>
              <p:nvPr/>
            </p:nvSpPr>
            <p:spPr>
              <a:xfrm>
                <a:off x="2955303" y="5336607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37" name="円/楕円 136"/>
              <p:cNvSpPr/>
              <p:nvPr/>
            </p:nvSpPr>
            <p:spPr>
              <a:xfrm>
                <a:off x="3151948" y="5365183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38" name="円/楕円 137"/>
              <p:cNvSpPr/>
              <p:nvPr/>
            </p:nvSpPr>
            <p:spPr>
              <a:xfrm>
                <a:off x="3073995" y="5132415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39" name="円/楕円 138"/>
              <p:cNvSpPr/>
              <p:nvPr/>
            </p:nvSpPr>
            <p:spPr>
              <a:xfrm>
                <a:off x="3210516" y="5125271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40" name="円/楕円 139"/>
              <p:cNvSpPr/>
              <p:nvPr/>
            </p:nvSpPr>
            <p:spPr>
              <a:xfrm>
                <a:off x="3198107" y="4960669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41" name="円/楕円 140"/>
              <p:cNvSpPr/>
              <p:nvPr/>
            </p:nvSpPr>
            <p:spPr>
              <a:xfrm>
                <a:off x="3329446" y="4724229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42" name="円/楕円 141"/>
              <p:cNvSpPr/>
              <p:nvPr/>
            </p:nvSpPr>
            <p:spPr>
              <a:xfrm>
                <a:off x="3465967" y="4717085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43" name="円/楕円 142"/>
              <p:cNvSpPr/>
              <p:nvPr/>
            </p:nvSpPr>
            <p:spPr>
              <a:xfrm>
                <a:off x="3375950" y="5388005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44" name="円/楕円 143"/>
              <p:cNvSpPr/>
              <p:nvPr/>
            </p:nvSpPr>
            <p:spPr>
              <a:xfrm>
                <a:off x="3512471" y="5380861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45" name="円/楕円 144"/>
              <p:cNvSpPr/>
              <p:nvPr/>
            </p:nvSpPr>
            <p:spPr>
              <a:xfrm>
                <a:off x="3365959" y="5157222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46" name="円/楕円 145"/>
              <p:cNvSpPr/>
              <p:nvPr/>
            </p:nvSpPr>
            <p:spPr>
              <a:xfrm>
                <a:off x="3402471" y="4942909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47" name="円/楕円 146"/>
              <p:cNvSpPr/>
              <p:nvPr/>
            </p:nvSpPr>
            <p:spPr>
              <a:xfrm>
                <a:off x="3653457" y="4954220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48" name="円/楕円 147"/>
              <p:cNvSpPr/>
              <p:nvPr/>
            </p:nvSpPr>
            <p:spPr>
              <a:xfrm>
                <a:off x="3012727" y="5608269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49" name="円/楕円 148"/>
              <p:cNvSpPr/>
              <p:nvPr/>
            </p:nvSpPr>
            <p:spPr>
              <a:xfrm>
                <a:off x="3149248" y="5601125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50" name="円/楕円 149"/>
              <p:cNvSpPr/>
              <p:nvPr/>
            </p:nvSpPr>
            <p:spPr>
              <a:xfrm>
                <a:off x="3345893" y="5629701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51" name="円/楕円 150"/>
              <p:cNvSpPr/>
              <p:nvPr/>
            </p:nvSpPr>
            <p:spPr>
              <a:xfrm>
                <a:off x="1959204" y="5596163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52" name="円/楕円 151"/>
              <p:cNvSpPr/>
              <p:nvPr/>
            </p:nvSpPr>
            <p:spPr>
              <a:xfrm>
                <a:off x="1995716" y="5381850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</p:grpSp>
        <p:cxnSp>
          <p:nvCxnSpPr>
            <p:cNvPr id="92" name="直線コネクタ 91"/>
            <p:cNvCxnSpPr/>
            <p:nvPr/>
          </p:nvCxnSpPr>
          <p:spPr>
            <a:xfrm flipV="1">
              <a:off x="6684642" y="1993364"/>
              <a:ext cx="2618476" cy="31354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3" name="グループ化 152"/>
          <p:cNvGrpSpPr/>
          <p:nvPr/>
        </p:nvGrpSpPr>
        <p:grpSpPr>
          <a:xfrm>
            <a:off x="9583960" y="558850"/>
            <a:ext cx="1416008" cy="935058"/>
            <a:chOff x="1351005" y="5534026"/>
            <a:chExt cx="1416008" cy="935058"/>
          </a:xfrm>
        </p:grpSpPr>
        <p:cxnSp>
          <p:nvCxnSpPr>
            <p:cNvPr id="154" name="直線矢印コネクタ 153"/>
            <p:cNvCxnSpPr/>
            <p:nvPr/>
          </p:nvCxnSpPr>
          <p:spPr>
            <a:xfrm>
              <a:off x="1351005" y="6466703"/>
              <a:ext cx="141600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直線矢印コネクタ 154"/>
            <p:cNvCxnSpPr/>
            <p:nvPr/>
          </p:nvCxnSpPr>
          <p:spPr>
            <a:xfrm flipV="1">
              <a:off x="1351005" y="5534026"/>
              <a:ext cx="0" cy="9350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6" name="正方形/長方形 155"/>
            <p:cNvSpPr/>
            <p:nvPr/>
          </p:nvSpPr>
          <p:spPr>
            <a:xfrm>
              <a:off x="1485900" y="6140450"/>
              <a:ext cx="139700" cy="326253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7" name="正方形/長方形 156"/>
            <p:cNvSpPr/>
            <p:nvPr/>
          </p:nvSpPr>
          <p:spPr>
            <a:xfrm>
              <a:off x="1760494" y="5534026"/>
              <a:ext cx="139700" cy="93267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8" name="正方形/長方形 157"/>
            <p:cNvSpPr/>
            <p:nvPr/>
          </p:nvSpPr>
          <p:spPr>
            <a:xfrm>
              <a:off x="2035088" y="5695950"/>
              <a:ext cx="139700" cy="770754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9" name="正方形/長方形 158"/>
            <p:cNvSpPr/>
            <p:nvPr/>
          </p:nvSpPr>
          <p:spPr>
            <a:xfrm>
              <a:off x="2309682" y="5972174"/>
              <a:ext cx="139700" cy="494529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cxnSp>
        <p:nvCxnSpPr>
          <p:cNvPr id="160" name="直線矢印コネクタ 159"/>
          <p:cNvCxnSpPr/>
          <p:nvPr/>
        </p:nvCxnSpPr>
        <p:spPr>
          <a:xfrm flipH="1">
            <a:off x="9605855" y="1668805"/>
            <a:ext cx="151207" cy="350838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直線矢印コネクタ 160"/>
          <p:cNvCxnSpPr/>
          <p:nvPr/>
        </p:nvCxnSpPr>
        <p:spPr>
          <a:xfrm>
            <a:off x="10739982" y="1666425"/>
            <a:ext cx="158670" cy="353218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2" name="グループ化 161"/>
          <p:cNvGrpSpPr/>
          <p:nvPr/>
        </p:nvGrpSpPr>
        <p:grpSpPr>
          <a:xfrm>
            <a:off x="8961756" y="2035355"/>
            <a:ext cx="1416008" cy="935058"/>
            <a:chOff x="1351005" y="5534026"/>
            <a:chExt cx="1416008" cy="935058"/>
          </a:xfrm>
        </p:grpSpPr>
        <p:cxnSp>
          <p:nvCxnSpPr>
            <p:cNvPr id="163" name="直線矢印コネクタ 162"/>
            <p:cNvCxnSpPr/>
            <p:nvPr/>
          </p:nvCxnSpPr>
          <p:spPr>
            <a:xfrm>
              <a:off x="1351005" y="6466703"/>
              <a:ext cx="141600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直線矢印コネクタ 163"/>
            <p:cNvCxnSpPr/>
            <p:nvPr/>
          </p:nvCxnSpPr>
          <p:spPr>
            <a:xfrm flipV="1">
              <a:off x="1351005" y="5534026"/>
              <a:ext cx="0" cy="9350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5" name="正方形/長方形 164"/>
            <p:cNvSpPr/>
            <p:nvPr/>
          </p:nvSpPr>
          <p:spPr>
            <a:xfrm>
              <a:off x="1485900" y="6303938"/>
              <a:ext cx="139700" cy="162765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6" name="正方形/長方形 165"/>
            <p:cNvSpPr/>
            <p:nvPr/>
          </p:nvSpPr>
          <p:spPr>
            <a:xfrm>
              <a:off x="1760494" y="5661000"/>
              <a:ext cx="139700" cy="805704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7" name="正方形/長方形 166"/>
            <p:cNvSpPr/>
            <p:nvPr/>
          </p:nvSpPr>
          <p:spPr>
            <a:xfrm>
              <a:off x="2035088" y="6370612"/>
              <a:ext cx="139700" cy="96091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8" name="正方形/長方形 167"/>
            <p:cNvSpPr/>
            <p:nvPr/>
          </p:nvSpPr>
          <p:spPr>
            <a:xfrm>
              <a:off x="2309682" y="6420984"/>
              <a:ext cx="139700" cy="45719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69" name="グループ化 168"/>
          <p:cNvGrpSpPr/>
          <p:nvPr/>
        </p:nvGrpSpPr>
        <p:grpSpPr>
          <a:xfrm>
            <a:off x="10521983" y="2032974"/>
            <a:ext cx="1416008" cy="935058"/>
            <a:chOff x="1351005" y="5534026"/>
            <a:chExt cx="1416008" cy="935058"/>
          </a:xfrm>
        </p:grpSpPr>
        <p:cxnSp>
          <p:nvCxnSpPr>
            <p:cNvPr id="170" name="直線矢印コネクタ 169"/>
            <p:cNvCxnSpPr/>
            <p:nvPr/>
          </p:nvCxnSpPr>
          <p:spPr>
            <a:xfrm>
              <a:off x="1351005" y="6466703"/>
              <a:ext cx="141600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直線矢印コネクタ 170"/>
            <p:cNvCxnSpPr/>
            <p:nvPr/>
          </p:nvCxnSpPr>
          <p:spPr>
            <a:xfrm flipV="1">
              <a:off x="1351005" y="5534026"/>
              <a:ext cx="0" cy="9350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2" name="正方形/長方形 171"/>
            <p:cNvSpPr/>
            <p:nvPr/>
          </p:nvSpPr>
          <p:spPr>
            <a:xfrm>
              <a:off x="1485900" y="6314724"/>
              <a:ext cx="139700" cy="15197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3" name="正方形/長方形 172"/>
            <p:cNvSpPr/>
            <p:nvPr/>
          </p:nvSpPr>
          <p:spPr>
            <a:xfrm>
              <a:off x="1760494" y="6314724"/>
              <a:ext cx="139700" cy="15197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4" name="正方形/長方形 173"/>
            <p:cNvSpPr/>
            <p:nvPr/>
          </p:nvSpPr>
          <p:spPr>
            <a:xfrm>
              <a:off x="2035088" y="5786088"/>
              <a:ext cx="139700" cy="680616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5" name="正方形/長方形 174"/>
            <p:cNvSpPr/>
            <p:nvPr/>
          </p:nvSpPr>
          <p:spPr>
            <a:xfrm>
              <a:off x="2309682" y="5972174"/>
              <a:ext cx="139700" cy="494529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6" name="正方形/長方形 175"/>
              <p:cNvSpPr/>
              <p:nvPr/>
            </p:nvSpPr>
            <p:spPr>
              <a:xfrm>
                <a:off x="1203310" y="3320646"/>
                <a:ext cx="325493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ja-JP" altLang="en-US" sz="28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情報利得 </a:t>
                </a:r>
                <a:r>
                  <a:rPr lang="en-US" altLang="ja-JP" sz="28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: </a:t>
                </a:r>
                <a14:m>
                  <m:oMath xmlns:m="http://schemas.openxmlformats.org/officeDocument/2006/math">
                    <m:r>
                      <a:rPr lang="en-US" altLang="ja-JP" sz="2800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𝟎</m:t>
                    </m:r>
                    <m:r>
                      <a:rPr lang="en-US" altLang="ja-JP" sz="2800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.</m:t>
                    </m:r>
                    <m:r>
                      <a:rPr lang="en-US" altLang="ja-JP" sz="2800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𝟐𝟖𝟏</m:t>
                    </m:r>
                  </m:oMath>
                </a14:m>
                <a:r>
                  <a:rPr lang="en-US" altLang="ja-JP" sz="28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 </a:t>
                </a:r>
                <a:endParaRPr lang="en-US" altLang="ja-JP" sz="28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176" name="正方形/長方形 17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3310" y="3320646"/>
                <a:ext cx="3254930" cy="523220"/>
              </a:xfrm>
              <a:prstGeom prst="rect">
                <a:avLst/>
              </a:prstGeom>
              <a:blipFill rotWithShape="0">
                <a:blip r:embed="rId2"/>
                <a:stretch>
                  <a:fillRect l="-3745" t="-10465" b="-3372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7" name="正方形/長方形 176"/>
              <p:cNvSpPr/>
              <p:nvPr/>
            </p:nvSpPr>
            <p:spPr>
              <a:xfrm>
                <a:off x="7734009" y="3320646"/>
                <a:ext cx="325493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ja-JP" altLang="en-US" sz="28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情報利得 </a:t>
                </a:r>
                <a:r>
                  <a:rPr lang="en-US" altLang="ja-JP" sz="28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: </a:t>
                </a:r>
                <a14:m>
                  <m:oMath xmlns:m="http://schemas.openxmlformats.org/officeDocument/2006/math">
                    <m:r>
                      <a:rPr lang="en-US" altLang="ja-JP" sz="2800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𝟎</m:t>
                    </m:r>
                    <m:r>
                      <a:rPr lang="en-US" altLang="ja-JP" sz="2800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.</m:t>
                    </m:r>
                    <m:r>
                      <a:rPr lang="en-US" altLang="ja-JP" sz="2800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𝟏𝟑𝟏</m:t>
                    </m:r>
                  </m:oMath>
                </a14:m>
                <a:r>
                  <a:rPr lang="en-US" altLang="ja-JP" sz="28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 </a:t>
                </a:r>
                <a:endParaRPr lang="en-US" altLang="ja-JP" sz="28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177" name="正方形/長方形 17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4009" y="3320646"/>
                <a:ext cx="3254930" cy="523220"/>
              </a:xfrm>
              <a:prstGeom prst="rect">
                <a:avLst/>
              </a:prstGeom>
              <a:blipFill rotWithShape="0">
                <a:blip r:embed="rId3"/>
                <a:stretch>
                  <a:fillRect l="-3933" t="-10465" b="-3372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8" name="テキスト ボックス 177"/>
          <p:cNvSpPr txBox="1"/>
          <p:nvPr/>
        </p:nvSpPr>
        <p:spPr>
          <a:xfrm>
            <a:off x="2402819" y="5178090"/>
            <a:ext cx="726352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左の分割のほうが情報利得が高い（偏りが大きい）</a:t>
            </a:r>
            <a:endParaRPr kumimoji="1" lang="en-US" altLang="ja-JP" sz="24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kumimoji="1"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</a:t>
            </a:r>
            <a:r>
              <a:rPr kumimoji="1"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 </a:t>
            </a:r>
            <a:r>
              <a:rPr kumimoji="1"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この二つの候補があったら左を選ぶ</a:t>
            </a:r>
            <a:endParaRPr kumimoji="1" lang="en-US" altLang="ja-JP" sz="24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79" name="正方形/長方形 178"/>
          <p:cNvSpPr/>
          <p:nvPr/>
        </p:nvSpPr>
        <p:spPr>
          <a:xfrm>
            <a:off x="353705" y="0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1200"/>
              </a:spcBef>
            </a:pPr>
            <a:r>
              <a:rPr lang="ja-JP" altLang="en-US" sz="2800" b="1" i="1" dirty="0" smtClean="0">
                <a:solidFill>
                  <a:srgbClr val="C0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参考資料</a:t>
            </a:r>
            <a:endParaRPr lang="en-US" altLang="ja-JP" sz="2800" b="1" i="1" dirty="0">
              <a:solidFill>
                <a:srgbClr val="C00000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49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09663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50013" y="621980"/>
            <a:ext cx="10723840" cy="733270"/>
          </a:xfrm>
        </p:spPr>
        <p:txBody>
          <a:bodyPr>
            <a:normAutofit/>
          </a:bodyPr>
          <a:lstStyle/>
          <a:p>
            <a:r>
              <a:rPr kumimoji="1" lang="ja-JP" altLang="en-US" dirty="0" smtClean="0"/>
              <a:t>パターン認識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750013" y="1507936"/>
            <a:ext cx="10928279" cy="18120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ja-JP" dirty="0" smtClean="0"/>
              <a:t>『</a:t>
            </a:r>
            <a:r>
              <a:rPr kumimoji="1" lang="ja-JP" altLang="en-US" dirty="0" smtClean="0"/>
              <a:t>データの中の規則性を自動的に見つけ出し</a:t>
            </a:r>
            <a:r>
              <a:rPr lang="ja-JP" altLang="en-US" dirty="0"/>
              <a:t>、</a:t>
            </a:r>
            <a:r>
              <a:rPr lang="ja-JP" altLang="en-US" dirty="0" smtClean="0"/>
              <a:t>その</a:t>
            </a:r>
            <a:r>
              <a:rPr lang="ja-JP" altLang="en-US" dirty="0"/>
              <a:t>規則性</a:t>
            </a:r>
            <a:r>
              <a:rPr lang="ja-JP" altLang="en-US" dirty="0" smtClean="0"/>
              <a:t>を使ってデータを異なるカテゴリに分類する処理</a:t>
            </a:r>
            <a:r>
              <a:rPr lang="en-US" altLang="ja-JP" dirty="0" smtClean="0"/>
              <a:t>』</a:t>
            </a:r>
            <a:r>
              <a:rPr lang="ja-JP" altLang="en-US" dirty="0" smtClean="0"/>
              <a:t> </a:t>
            </a:r>
            <a:r>
              <a:rPr lang="en-US" altLang="ja-JP" i="1" dirty="0"/>
              <a:t>(PRML, C.M. Bishop)</a:t>
            </a:r>
            <a:endParaRPr lang="en-US" altLang="ja-JP" i="1" dirty="0" smtClean="0"/>
          </a:p>
        </p:txBody>
      </p:sp>
      <p:sp>
        <p:nvSpPr>
          <p:cNvPr id="39" name="コンテンツ プレースホルダー 2"/>
          <p:cNvSpPr txBox="1">
            <a:spLocks/>
          </p:cNvSpPr>
          <p:nvPr/>
        </p:nvSpPr>
        <p:spPr>
          <a:xfrm>
            <a:off x="750013" y="3100688"/>
            <a:ext cx="8013700" cy="3757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ja-JP" altLang="en-US" sz="2800" u="sng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データ</a:t>
            </a:r>
            <a:r>
              <a:rPr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	</a:t>
            </a:r>
            <a:r>
              <a:rPr lang="ja-JP" altLang="en-US" sz="2800" u="sng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研究分野</a:t>
            </a:r>
            <a:endParaRPr lang="en-US" altLang="ja-JP" sz="2800" u="sng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0" indent="0">
              <a:buNone/>
            </a:pP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画像 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	     	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画像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認識 </a:t>
            </a:r>
            <a:r>
              <a:rPr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(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Computer vision)</a:t>
            </a:r>
          </a:p>
          <a:p>
            <a:pPr marL="0" indent="0">
              <a:buNone/>
            </a:pP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手書き文字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	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文字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認識 </a:t>
            </a:r>
            <a:r>
              <a:rPr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(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Optical character recognition)</a:t>
            </a:r>
          </a:p>
          <a:p>
            <a:pPr marL="0" indent="0">
              <a:buNone/>
            </a:pP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音声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	     	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音声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認識 </a:t>
            </a:r>
            <a:r>
              <a:rPr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(Speech recognition)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0" indent="0">
              <a:buNone/>
            </a:pP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Genome     	Bioinformatics</a:t>
            </a:r>
          </a:p>
          <a:p>
            <a:pPr marL="0" indent="0">
              <a:buNone/>
            </a:pP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生体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	      	Biometrics</a:t>
            </a:r>
          </a:p>
          <a:p>
            <a:pPr marL="0" indent="0">
              <a:buNone/>
            </a:pP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  :		        :</a:t>
            </a:r>
          </a:p>
          <a:p>
            <a:pPr marL="0" indent="0">
              <a:buNone/>
            </a:pPr>
            <a:endParaRPr lang="en-US" altLang="ja-JP" sz="28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0" indent="0">
              <a:buNone/>
            </a:pPr>
            <a:endParaRPr lang="en-US" altLang="ja-JP" sz="28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83714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526143" y="1109775"/>
            <a:ext cx="4693557" cy="31320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ja-JP" altLang="en-US" sz="2400" b="1" i="1" dirty="0" smtClean="0">
                <a:solidFill>
                  <a:srgbClr val="C0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葉にラベル付け</a:t>
            </a:r>
            <a:endParaRPr lang="en-US" altLang="ja-JP" sz="2400" b="1" i="1" dirty="0" smtClean="0">
              <a:solidFill>
                <a:srgbClr val="C00000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>
              <a:spcBef>
                <a:spcPts val="1200"/>
              </a:spcBef>
            </a:pPr>
            <a:r>
              <a:rPr lang="en-US" altLang="ja-JP" sz="2400" i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Node</a:t>
            </a:r>
            <a:r>
              <a:rPr lang="ja-JP" altLang="en-US" sz="2400" i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の分割を繰り返して指定された深さの木を作ったら</a:t>
            </a:r>
            <a:r>
              <a:rPr lang="en-US" altLang="ja-JP" sz="2400" i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…</a:t>
            </a:r>
          </a:p>
          <a:p>
            <a:pPr>
              <a:spcBef>
                <a:spcPts val="1200"/>
              </a:spcBef>
            </a:pPr>
            <a:r>
              <a:rPr lang="en-US" altLang="ja-JP" sz="2400" i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 </a:t>
            </a:r>
            <a:r>
              <a:rPr lang="ja-JP" altLang="en-US" sz="2400" i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葉にラベルをつける</a:t>
            </a:r>
            <a:endParaRPr lang="en-US" altLang="ja-JP" sz="2400" i="1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>
              <a:spcBef>
                <a:spcPts val="1200"/>
              </a:spcBef>
            </a:pPr>
            <a:r>
              <a:rPr lang="ja-JP" altLang="en-US" sz="2400" i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葉に属すデータ点のうち出現確率が最大のもののラベルを選択</a:t>
            </a:r>
            <a:r>
              <a:rPr lang="ja-JP" altLang="en-US" sz="2400" i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（</a:t>
            </a:r>
            <a:r>
              <a:rPr lang="ja-JP" altLang="en-US" sz="2400" i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単純ベイズ、多数決）</a:t>
            </a:r>
            <a:endParaRPr lang="en-US" altLang="ja-JP" sz="2400" i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cxnSp>
        <p:nvCxnSpPr>
          <p:cNvPr id="5" name="直線コネクタ 4"/>
          <p:cNvCxnSpPr>
            <a:endCxn id="17" idx="0"/>
          </p:cNvCxnSpPr>
          <p:nvPr/>
        </p:nvCxnSpPr>
        <p:spPr>
          <a:xfrm>
            <a:off x="10049829" y="3085296"/>
            <a:ext cx="671720" cy="7803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コネクタ 5"/>
          <p:cNvCxnSpPr/>
          <p:nvPr/>
        </p:nvCxnSpPr>
        <p:spPr>
          <a:xfrm flipH="1">
            <a:off x="9384400" y="3076799"/>
            <a:ext cx="665429" cy="88777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コネクタ 6"/>
          <p:cNvCxnSpPr>
            <a:endCxn id="15" idx="0"/>
          </p:cNvCxnSpPr>
          <p:nvPr/>
        </p:nvCxnSpPr>
        <p:spPr>
          <a:xfrm>
            <a:off x="7326356" y="3085296"/>
            <a:ext cx="642141" cy="7803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コネクタ 7"/>
          <p:cNvCxnSpPr/>
          <p:nvPr/>
        </p:nvCxnSpPr>
        <p:spPr>
          <a:xfrm flipH="1">
            <a:off x="6357687" y="3034938"/>
            <a:ext cx="968669" cy="9296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コネクタ 8"/>
          <p:cNvCxnSpPr>
            <a:endCxn id="12" idx="0"/>
          </p:cNvCxnSpPr>
          <p:nvPr/>
        </p:nvCxnSpPr>
        <p:spPr>
          <a:xfrm flipH="1">
            <a:off x="7347354" y="1431140"/>
            <a:ext cx="1362306" cy="114659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コネクタ 9"/>
          <p:cNvCxnSpPr>
            <a:endCxn id="13" idx="0"/>
          </p:cNvCxnSpPr>
          <p:nvPr/>
        </p:nvCxnSpPr>
        <p:spPr>
          <a:xfrm>
            <a:off x="8794314" y="1473001"/>
            <a:ext cx="1236541" cy="11047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角丸四角形 10"/>
              <p:cNvSpPr/>
              <p:nvPr/>
            </p:nvSpPr>
            <p:spPr>
              <a:xfrm>
                <a:off x="7866159" y="973940"/>
                <a:ext cx="1737360" cy="914400"/>
              </a:xfrm>
              <a:prstGeom prst="roundRect">
                <a:avLst>
                  <a:gd name="adj" fmla="val 44167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ja-JP" sz="2400" dirty="0">
                    <a:solidFill>
                      <a:schemeClr val="tx1"/>
                    </a:solidFill>
                  </a:rPr>
                  <a:t>(</a:t>
                </a:r>
                <a:r>
                  <a:rPr lang="en-US" altLang="ja-JP" sz="2400" b="1" dirty="0">
                    <a:solidFill>
                      <a:srgbClr val="00B0F0"/>
                    </a:solidFill>
                  </a:rPr>
                  <a:t>9</a:t>
                </a:r>
                <a:r>
                  <a:rPr lang="en-US" altLang="ja-JP" sz="2400" b="1" dirty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>
                    <a:solidFill>
                      <a:srgbClr val="FFC000"/>
                    </a:solidFill>
                  </a:rPr>
                  <a:t>22</a:t>
                </a:r>
                <a:r>
                  <a:rPr lang="en-US" altLang="ja-JP" sz="2400" b="1" dirty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>
                    <a:solidFill>
                      <a:srgbClr val="C00000"/>
                    </a:solidFill>
                  </a:rPr>
                  <a:t>17</a:t>
                </a:r>
                <a:r>
                  <a:rPr lang="en-US" altLang="ja-JP" sz="2400" b="1" dirty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>
                    <a:solidFill>
                      <a:srgbClr val="7030A0"/>
                    </a:solidFill>
                  </a:rPr>
                  <a:t>12</a:t>
                </a:r>
                <a:r>
                  <a:rPr lang="en-US" altLang="ja-JP" sz="2400" dirty="0">
                    <a:solidFill>
                      <a:schemeClr val="tx1"/>
                    </a:solidFill>
                  </a:rPr>
                  <a:t>)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ja-JP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&gt;0.6</m:t>
                      </m:r>
                    </m:oMath>
                  </m:oMathPara>
                </a14:m>
                <a:endParaRPr lang="ja-JP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角丸四角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6159" y="973940"/>
                <a:ext cx="1737360" cy="914400"/>
              </a:xfrm>
              <a:prstGeom prst="roundRect">
                <a:avLst>
                  <a:gd name="adj" fmla="val 44167"/>
                </a:avLst>
              </a:prstGeom>
              <a:blipFill rotWithShape="0">
                <a:blip r:embed="rId2"/>
                <a:stretch>
                  <a:fillRect l="-3136" r="-766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角丸四角形 11"/>
              <p:cNvSpPr/>
              <p:nvPr/>
            </p:nvSpPr>
            <p:spPr>
              <a:xfrm>
                <a:off x="6623874" y="2577738"/>
                <a:ext cx="1446960" cy="914400"/>
              </a:xfrm>
              <a:prstGeom prst="roundRect">
                <a:avLst>
                  <a:gd name="adj" fmla="val 44167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ja-JP" sz="2400" dirty="0" smtClean="0">
                    <a:solidFill>
                      <a:schemeClr val="tx1"/>
                    </a:solidFill>
                  </a:rPr>
                  <a:t>(</a:t>
                </a:r>
                <a:r>
                  <a:rPr lang="en-US" altLang="ja-JP" sz="2400" b="1" dirty="0" smtClean="0">
                    <a:solidFill>
                      <a:srgbClr val="00B0F0"/>
                    </a:solidFill>
                  </a:rPr>
                  <a:t>9</a:t>
                </a:r>
                <a:r>
                  <a:rPr lang="en-US" altLang="ja-JP" sz="2400" b="1" dirty="0" smtClean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 smtClean="0">
                    <a:solidFill>
                      <a:srgbClr val="FFC000"/>
                    </a:solidFill>
                  </a:rPr>
                  <a:t>0</a:t>
                </a:r>
                <a:r>
                  <a:rPr lang="en-US" altLang="ja-JP" sz="2400" b="1" dirty="0" smtClean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 smtClean="0">
                    <a:solidFill>
                      <a:srgbClr val="C00000"/>
                    </a:solidFill>
                  </a:rPr>
                  <a:t>0</a:t>
                </a:r>
                <a:r>
                  <a:rPr lang="en-US" altLang="ja-JP" sz="2400" b="1" dirty="0" smtClean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 smtClean="0">
                    <a:solidFill>
                      <a:srgbClr val="7030A0"/>
                    </a:solidFill>
                  </a:rPr>
                  <a:t>12</a:t>
                </a:r>
                <a:r>
                  <a:rPr lang="en-US" altLang="ja-JP" sz="2400" dirty="0">
                    <a:solidFill>
                      <a:schemeClr val="tx1"/>
                    </a:solidFill>
                  </a:rPr>
                  <a:t>)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m:rPr>
                          <m:nor/>
                        </m:rPr>
                        <a:rPr lang="en-US" altLang="ja-JP" sz="2400" dirty="0">
                          <a:solidFill>
                            <a:schemeClr val="tx1"/>
                          </a:solidFill>
                        </a:rPr>
                        <m:t>&gt;0.5</m:t>
                      </m:r>
                    </m:oMath>
                  </m:oMathPara>
                </a14:m>
                <a:endParaRPr lang="ja-JP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角丸四角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3874" y="2577738"/>
                <a:ext cx="1446960" cy="914400"/>
              </a:xfrm>
              <a:prstGeom prst="roundRect">
                <a:avLst>
                  <a:gd name="adj" fmla="val 44167"/>
                </a:avLst>
              </a:prstGeom>
              <a:blipFill rotWithShape="0">
                <a:blip r:embed="rId3"/>
                <a:stretch>
                  <a:fillRect l="-3766" r="-8368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角丸四角形 12"/>
              <p:cNvSpPr/>
              <p:nvPr/>
            </p:nvSpPr>
            <p:spPr>
              <a:xfrm>
                <a:off x="9237826" y="2577738"/>
                <a:ext cx="1586057" cy="914400"/>
              </a:xfrm>
              <a:prstGeom prst="roundRect">
                <a:avLst>
                  <a:gd name="adj" fmla="val 44167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ja-JP" sz="2400" dirty="0" smtClean="0">
                    <a:solidFill>
                      <a:schemeClr val="tx1"/>
                    </a:solidFill>
                  </a:rPr>
                  <a:t>(</a:t>
                </a:r>
                <a:r>
                  <a:rPr lang="en-US" altLang="ja-JP" sz="2400" b="1" dirty="0" smtClean="0">
                    <a:solidFill>
                      <a:srgbClr val="00B0F0"/>
                    </a:solidFill>
                  </a:rPr>
                  <a:t>0</a:t>
                </a:r>
                <a:r>
                  <a:rPr lang="en-US" altLang="ja-JP" sz="2400" b="1" dirty="0" smtClean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 smtClean="0">
                    <a:solidFill>
                      <a:srgbClr val="FFC000"/>
                    </a:solidFill>
                  </a:rPr>
                  <a:t>22</a:t>
                </a:r>
                <a:r>
                  <a:rPr lang="en-US" altLang="ja-JP" sz="2400" b="1" dirty="0" smtClean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 smtClean="0">
                    <a:solidFill>
                      <a:srgbClr val="C00000"/>
                    </a:solidFill>
                  </a:rPr>
                  <a:t>17</a:t>
                </a:r>
                <a:r>
                  <a:rPr lang="en-US" altLang="ja-JP" sz="2400" b="1" dirty="0" smtClean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 smtClean="0">
                    <a:solidFill>
                      <a:srgbClr val="7030A0"/>
                    </a:solidFill>
                  </a:rPr>
                  <a:t>0</a:t>
                </a:r>
                <a:r>
                  <a:rPr lang="en-US" altLang="ja-JP" sz="2400" dirty="0" smtClean="0">
                    <a:solidFill>
                      <a:schemeClr val="tx1"/>
                    </a:solidFill>
                  </a:rPr>
                  <a:t>) </a:t>
                </a:r>
                <a:endParaRPr lang="en-US" altLang="ja-JP" sz="2400" dirty="0">
                  <a:solidFill>
                    <a:schemeClr val="tx1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m:rPr>
                          <m:nor/>
                        </m:rPr>
                        <a:rPr lang="en-US" altLang="ja-JP" sz="2400" dirty="0">
                          <a:solidFill>
                            <a:schemeClr val="tx1"/>
                          </a:solidFill>
                        </a:rPr>
                        <m:t>&gt;0.7</m:t>
                      </m:r>
                    </m:oMath>
                  </m:oMathPara>
                </a14:m>
                <a:endParaRPr lang="ja-JP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角丸四角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7826" y="2577738"/>
                <a:ext cx="1586057" cy="914400"/>
              </a:xfrm>
              <a:prstGeom prst="roundRect">
                <a:avLst>
                  <a:gd name="adj" fmla="val 44167"/>
                </a:avLst>
              </a:prstGeom>
              <a:blipFill rotWithShape="0">
                <a:blip r:embed="rId4"/>
                <a:stretch>
                  <a:fillRect l="-3422" r="-798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角丸四角形 13"/>
          <p:cNvSpPr/>
          <p:nvPr/>
        </p:nvSpPr>
        <p:spPr>
          <a:xfrm>
            <a:off x="5954764" y="3865616"/>
            <a:ext cx="1105405" cy="811133"/>
          </a:xfrm>
          <a:prstGeom prst="roundRect">
            <a:avLst>
              <a:gd name="adj" fmla="val 33334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ja-JP" sz="2000" dirty="0" smtClean="0">
                <a:solidFill>
                  <a:schemeClr val="tx1"/>
                </a:solidFill>
              </a:rPr>
              <a:t>(</a:t>
            </a:r>
            <a:r>
              <a:rPr lang="en-US" altLang="ja-JP" sz="2000" b="1" dirty="0" smtClean="0">
                <a:solidFill>
                  <a:srgbClr val="00B0F0"/>
                </a:solidFill>
              </a:rPr>
              <a:t>9</a:t>
            </a:r>
            <a:r>
              <a:rPr lang="en-US" altLang="ja-JP" sz="2000" b="1" dirty="0" smtClean="0">
                <a:solidFill>
                  <a:schemeClr val="tx1"/>
                </a:solidFill>
              </a:rPr>
              <a:t>,</a:t>
            </a:r>
            <a:r>
              <a:rPr lang="en-US" altLang="ja-JP" sz="2000" b="1" dirty="0" smtClean="0">
                <a:solidFill>
                  <a:srgbClr val="FFC000"/>
                </a:solidFill>
              </a:rPr>
              <a:t>0</a:t>
            </a:r>
            <a:r>
              <a:rPr lang="en-US" altLang="ja-JP" sz="2000" b="1" dirty="0" smtClean="0">
                <a:solidFill>
                  <a:schemeClr val="tx1"/>
                </a:solidFill>
              </a:rPr>
              <a:t>,</a:t>
            </a:r>
            <a:r>
              <a:rPr lang="en-US" altLang="ja-JP" sz="2000" b="1" dirty="0" smtClean="0">
                <a:solidFill>
                  <a:srgbClr val="C00000"/>
                </a:solidFill>
              </a:rPr>
              <a:t>0</a:t>
            </a:r>
            <a:r>
              <a:rPr lang="en-US" altLang="ja-JP" sz="2000" b="1" dirty="0" smtClean="0">
                <a:solidFill>
                  <a:schemeClr val="tx1"/>
                </a:solidFill>
              </a:rPr>
              <a:t>,</a:t>
            </a:r>
            <a:r>
              <a:rPr lang="en-US" altLang="ja-JP" sz="2000" b="1" dirty="0" smtClean="0">
                <a:solidFill>
                  <a:srgbClr val="7030A0"/>
                </a:solidFill>
              </a:rPr>
              <a:t>0</a:t>
            </a:r>
            <a:r>
              <a:rPr lang="en-US" altLang="ja-JP" sz="2000" dirty="0" smtClean="0">
                <a:solidFill>
                  <a:schemeClr val="tx1"/>
                </a:solidFill>
              </a:rPr>
              <a:t>) </a:t>
            </a:r>
            <a:endParaRPr lang="en-US" altLang="ja-JP" sz="2000" dirty="0">
              <a:solidFill>
                <a:schemeClr val="tx1"/>
              </a:solidFill>
            </a:endParaRPr>
          </a:p>
        </p:txBody>
      </p:sp>
      <p:sp>
        <p:nvSpPr>
          <p:cNvPr id="15" name="角丸四角形 14"/>
          <p:cNvSpPr/>
          <p:nvPr/>
        </p:nvSpPr>
        <p:spPr>
          <a:xfrm>
            <a:off x="7368352" y="3865616"/>
            <a:ext cx="1200289" cy="811133"/>
          </a:xfrm>
          <a:prstGeom prst="roundRect">
            <a:avLst>
              <a:gd name="adj" fmla="val 3000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ja-JP" sz="2000" dirty="0" smtClean="0">
                <a:solidFill>
                  <a:schemeClr val="tx1"/>
                </a:solidFill>
              </a:rPr>
              <a:t>(</a:t>
            </a:r>
            <a:r>
              <a:rPr lang="en-US" altLang="ja-JP" sz="2000" b="1" dirty="0">
                <a:solidFill>
                  <a:srgbClr val="00B0F0"/>
                </a:solidFill>
              </a:rPr>
              <a:t>0</a:t>
            </a:r>
            <a:r>
              <a:rPr lang="en-US" altLang="ja-JP" sz="2000" b="1" dirty="0" smtClean="0">
                <a:solidFill>
                  <a:schemeClr val="tx1"/>
                </a:solidFill>
              </a:rPr>
              <a:t>,</a:t>
            </a:r>
            <a:r>
              <a:rPr lang="en-US" altLang="ja-JP" sz="2000" b="1" dirty="0" smtClean="0">
                <a:solidFill>
                  <a:srgbClr val="FFC000"/>
                </a:solidFill>
              </a:rPr>
              <a:t>0</a:t>
            </a:r>
            <a:r>
              <a:rPr lang="en-US" altLang="ja-JP" sz="2000" b="1" dirty="0" smtClean="0">
                <a:solidFill>
                  <a:schemeClr val="tx1"/>
                </a:solidFill>
              </a:rPr>
              <a:t>,</a:t>
            </a:r>
            <a:r>
              <a:rPr lang="en-US" altLang="ja-JP" sz="2000" b="1" dirty="0" smtClean="0">
                <a:solidFill>
                  <a:srgbClr val="C00000"/>
                </a:solidFill>
              </a:rPr>
              <a:t>0</a:t>
            </a:r>
            <a:r>
              <a:rPr lang="en-US" altLang="ja-JP" sz="2000" b="1" dirty="0" smtClean="0">
                <a:solidFill>
                  <a:schemeClr val="tx1"/>
                </a:solidFill>
              </a:rPr>
              <a:t>,</a:t>
            </a:r>
            <a:r>
              <a:rPr lang="en-US" altLang="ja-JP" sz="2000" b="1" dirty="0" smtClean="0">
                <a:solidFill>
                  <a:srgbClr val="7030A0"/>
                </a:solidFill>
              </a:rPr>
              <a:t>12</a:t>
            </a:r>
            <a:r>
              <a:rPr lang="en-US" altLang="ja-JP" sz="2000" dirty="0" smtClean="0">
                <a:solidFill>
                  <a:schemeClr val="tx1"/>
                </a:solidFill>
              </a:rPr>
              <a:t>) </a:t>
            </a:r>
            <a:endParaRPr lang="en-US" altLang="ja-JP" sz="2000" dirty="0">
              <a:solidFill>
                <a:schemeClr val="tx1"/>
              </a:solidFill>
            </a:endParaRPr>
          </a:p>
        </p:txBody>
      </p:sp>
      <p:sp>
        <p:nvSpPr>
          <p:cNvPr id="16" name="角丸四角形 15"/>
          <p:cNvSpPr/>
          <p:nvPr/>
        </p:nvSpPr>
        <p:spPr>
          <a:xfrm>
            <a:off x="8901037" y="3865616"/>
            <a:ext cx="1185844" cy="811133"/>
          </a:xfrm>
          <a:prstGeom prst="roundRect">
            <a:avLst>
              <a:gd name="adj" fmla="val 33334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ja-JP" sz="2000" dirty="0" smtClean="0">
                <a:solidFill>
                  <a:schemeClr val="tx1"/>
                </a:solidFill>
              </a:rPr>
              <a:t>(</a:t>
            </a:r>
            <a:r>
              <a:rPr lang="en-US" altLang="ja-JP" sz="2000" b="1" dirty="0" smtClean="0">
                <a:solidFill>
                  <a:srgbClr val="00B0F0"/>
                </a:solidFill>
              </a:rPr>
              <a:t>0</a:t>
            </a:r>
            <a:r>
              <a:rPr lang="en-US" altLang="ja-JP" sz="2000" b="1" dirty="0" smtClean="0">
                <a:solidFill>
                  <a:schemeClr val="tx1"/>
                </a:solidFill>
              </a:rPr>
              <a:t>,</a:t>
            </a:r>
            <a:r>
              <a:rPr lang="en-US" altLang="ja-JP" sz="2000" b="1" dirty="0" smtClean="0">
                <a:solidFill>
                  <a:srgbClr val="FFC000"/>
                </a:solidFill>
              </a:rPr>
              <a:t>18</a:t>
            </a:r>
            <a:r>
              <a:rPr lang="en-US" altLang="ja-JP" sz="2000" b="1" dirty="0" smtClean="0">
                <a:solidFill>
                  <a:schemeClr val="tx1"/>
                </a:solidFill>
              </a:rPr>
              <a:t>,</a:t>
            </a:r>
            <a:r>
              <a:rPr lang="en-US" altLang="ja-JP" sz="2000" b="1" dirty="0" smtClean="0">
                <a:solidFill>
                  <a:srgbClr val="C00000"/>
                </a:solidFill>
              </a:rPr>
              <a:t>2</a:t>
            </a:r>
            <a:r>
              <a:rPr lang="en-US" altLang="ja-JP" sz="2000" b="1" dirty="0" smtClean="0">
                <a:solidFill>
                  <a:schemeClr val="tx1"/>
                </a:solidFill>
              </a:rPr>
              <a:t>,</a:t>
            </a:r>
            <a:r>
              <a:rPr lang="en-US" altLang="ja-JP" sz="2000" b="1" dirty="0" smtClean="0">
                <a:solidFill>
                  <a:srgbClr val="7030A0"/>
                </a:solidFill>
              </a:rPr>
              <a:t>0</a:t>
            </a:r>
            <a:r>
              <a:rPr lang="en-US" altLang="ja-JP" sz="2000" dirty="0" smtClean="0">
                <a:solidFill>
                  <a:schemeClr val="tx1"/>
                </a:solidFill>
              </a:rPr>
              <a:t>) </a:t>
            </a:r>
            <a:endParaRPr lang="en-US" altLang="ja-JP" sz="2000" dirty="0">
              <a:solidFill>
                <a:schemeClr val="tx1"/>
              </a:solidFill>
            </a:endParaRPr>
          </a:p>
        </p:txBody>
      </p:sp>
      <p:sp>
        <p:nvSpPr>
          <p:cNvPr id="17" name="角丸四角形 16"/>
          <p:cNvSpPr/>
          <p:nvPr/>
        </p:nvSpPr>
        <p:spPr>
          <a:xfrm>
            <a:off x="10121404" y="3865616"/>
            <a:ext cx="1200289" cy="811133"/>
          </a:xfrm>
          <a:prstGeom prst="roundRect">
            <a:avLst>
              <a:gd name="adj" fmla="val 3000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ja-JP" sz="2000" dirty="0" smtClean="0">
                <a:solidFill>
                  <a:schemeClr val="tx1"/>
                </a:solidFill>
              </a:rPr>
              <a:t>(</a:t>
            </a:r>
            <a:r>
              <a:rPr lang="en-US" altLang="ja-JP" sz="2000" b="1" dirty="0" smtClean="0">
                <a:solidFill>
                  <a:srgbClr val="00B0F0"/>
                </a:solidFill>
              </a:rPr>
              <a:t>0</a:t>
            </a:r>
            <a:r>
              <a:rPr lang="en-US" altLang="ja-JP" sz="2000" b="1" dirty="0" smtClean="0">
                <a:solidFill>
                  <a:schemeClr val="tx1"/>
                </a:solidFill>
              </a:rPr>
              <a:t>,</a:t>
            </a:r>
            <a:r>
              <a:rPr lang="en-US" altLang="ja-JP" sz="2000" b="1" dirty="0" smtClean="0">
                <a:solidFill>
                  <a:srgbClr val="FFC000"/>
                </a:solidFill>
              </a:rPr>
              <a:t>4</a:t>
            </a:r>
            <a:r>
              <a:rPr lang="en-US" altLang="ja-JP" sz="2000" b="1" dirty="0" smtClean="0">
                <a:solidFill>
                  <a:schemeClr val="tx1"/>
                </a:solidFill>
              </a:rPr>
              <a:t>,</a:t>
            </a:r>
            <a:r>
              <a:rPr lang="en-US" altLang="ja-JP" sz="2000" b="1" dirty="0" smtClean="0">
                <a:solidFill>
                  <a:srgbClr val="C00000"/>
                </a:solidFill>
              </a:rPr>
              <a:t>15</a:t>
            </a:r>
            <a:r>
              <a:rPr lang="en-US" altLang="ja-JP" sz="2000" b="1" dirty="0" smtClean="0">
                <a:solidFill>
                  <a:schemeClr val="tx1"/>
                </a:solidFill>
              </a:rPr>
              <a:t>,</a:t>
            </a:r>
            <a:r>
              <a:rPr lang="en-US" altLang="ja-JP" sz="2000" b="1" dirty="0" smtClean="0">
                <a:solidFill>
                  <a:srgbClr val="7030A0"/>
                </a:solidFill>
              </a:rPr>
              <a:t>0</a:t>
            </a:r>
            <a:r>
              <a:rPr lang="en-US" altLang="ja-JP" sz="2000" dirty="0" smtClean="0">
                <a:solidFill>
                  <a:schemeClr val="tx1"/>
                </a:solidFill>
              </a:rPr>
              <a:t>) </a:t>
            </a:r>
            <a:endParaRPr lang="en-US" altLang="ja-JP" sz="2000" dirty="0">
              <a:solidFill>
                <a:schemeClr val="tx1"/>
              </a:solidFill>
            </a:endParaRPr>
          </a:p>
        </p:txBody>
      </p:sp>
      <p:grpSp>
        <p:nvGrpSpPr>
          <p:cNvPr id="22" name="グループ化 21"/>
          <p:cNvGrpSpPr/>
          <p:nvPr/>
        </p:nvGrpSpPr>
        <p:grpSpPr>
          <a:xfrm>
            <a:off x="9872935" y="818733"/>
            <a:ext cx="1416008" cy="935058"/>
            <a:chOff x="1351005" y="5534026"/>
            <a:chExt cx="1416008" cy="935058"/>
          </a:xfrm>
        </p:grpSpPr>
        <p:cxnSp>
          <p:nvCxnSpPr>
            <p:cNvPr id="23" name="直線矢印コネクタ 22"/>
            <p:cNvCxnSpPr/>
            <p:nvPr/>
          </p:nvCxnSpPr>
          <p:spPr>
            <a:xfrm>
              <a:off x="1351005" y="6466703"/>
              <a:ext cx="141600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線矢印コネクタ 23"/>
            <p:cNvCxnSpPr/>
            <p:nvPr/>
          </p:nvCxnSpPr>
          <p:spPr>
            <a:xfrm flipV="1">
              <a:off x="1351005" y="5534026"/>
              <a:ext cx="0" cy="9350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正方形/長方形 24"/>
            <p:cNvSpPr/>
            <p:nvPr/>
          </p:nvSpPr>
          <p:spPr>
            <a:xfrm>
              <a:off x="1485900" y="6140450"/>
              <a:ext cx="139700" cy="326253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6" name="正方形/長方形 25"/>
            <p:cNvSpPr/>
            <p:nvPr/>
          </p:nvSpPr>
          <p:spPr>
            <a:xfrm>
              <a:off x="1760494" y="5534026"/>
              <a:ext cx="139700" cy="93267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7" name="正方形/長方形 26"/>
            <p:cNvSpPr/>
            <p:nvPr/>
          </p:nvSpPr>
          <p:spPr>
            <a:xfrm>
              <a:off x="2035088" y="5695950"/>
              <a:ext cx="139700" cy="770754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" name="正方形/長方形 27"/>
            <p:cNvSpPr/>
            <p:nvPr/>
          </p:nvSpPr>
          <p:spPr>
            <a:xfrm>
              <a:off x="2309682" y="5972174"/>
              <a:ext cx="139700" cy="494529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29" name="グループ化 28"/>
          <p:cNvGrpSpPr/>
          <p:nvPr/>
        </p:nvGrpSpPr>
        <p:grpSpPr>
          <a:xfrm>
            <a:off x="5954764" y="4878657"/>
            <a:ext cx="1260707" cy="935058"/>
            <a:chOff x="1351005" y="5534026"/>
            <a:chExt cx="1260707" cy="935058"/>
          </a:xfrm>
        </p:grpSpPr>
        <p:cxnSp>
          <p:nvCxnSpPr>
            <p:cNvPr id="30" name="直線矢印コネクタ 29"/>
            <p:cNvCxnSpPr/>
            <p:nvPr/>
          </p:nvCxnSpPr>
          <p:spPr>
            <a:xfrm>
              <a:off x="1351005" y="6466703"/>
              <a:ext cx="126070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線矢印コネクタ 30"/>
            <p:cNvCxnSpPr/>
            <p:nvPr/>
          </p:nvCxnSpPr>
          <p:spPr>
            <a:xfrm flipV="1">
              <a:off x="1351005" y="5534026"/>
              <a:ext cx="0" cy="9350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正方形/長方形 31"/>
            <p:cNvSpPr/>
            <p:nvPr/>
          </p:nvSpPr>
          <p:spPr>
            <a:xfrm>
              <a:off x="1485900" y="6140450"/>
              <a:ext cx="139700" cy="326253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44" name="グループ化 43"/>
          <p:cNvGrpSpPr/>
          <p:nvPr/>
        </p:nvGrpSpPr>
        <p:grpSpPr>
          <a:xfrm>
            <a:off x="7398153" y="4878657"/>
            <a:ext cx="1260707" cy="935058"/>
            <a:chOff x="1351005" y="5534026"/>
            <a:chExt cx="1260707" cy="935058"/>
          </a:xfrm>
        </p:grpSpPr>
        <p:cxnSp>
          <p:nvCxnSpPr>
            <p:cNvPr id="45" name="直線矢印コネクタ 44"/>
            <p:cNvCxnSpPr/>
            <p:nvPr/>
          </p:nvCxnSpPr>
          <p:spPr>
            <a:xfrm>
              <a:off x="1351005" y="6466703"/>
              <a:ext cx="126070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線矢印コネクタ 45"/>
            <p:cNvCxnSpPr/>
            <p:nvPr/>
          </p:nvCxnSpPr>
          <p:spPr>
            <a:xfrm flipV="1">
              <a:off x="1351005" y="5534026"/>
              <a:ext cx="0" cy="9350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正方形/長方形 49"/>
            <p:cNvSpPr/>
            <p:nvPr/>
          </p:nvSpPr>
          <p:spPr>
            <a:xfrm>
              <a:off x="2309682" y="5972174"/>
              <a:ext cx="139700" cy="494529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51" name="グループ化 50"/>
          <p:cNvGrpSpPr/>
          <p:nvPr/>
        </p:nvGrpSpPr>
        <p:grpSpPr>
          <a:xfrm>
            <a:off x="8860697" y="4878657"/>
            <a:ext cx="1260707" cy="935058"/>
            <a:chOff x="1351005" y="5534026"/>
            <a:chExt cx="1260707" cy="935058"/>
          </a:xfrm>
        </p:grpSpPr>
        <p:cxnSp>
          <p:nvCxnSpPr>
            <p:cNvPr id="52" name="直線矢印コネクタ 51"/>
            <p:cNvCxnSpPr/>
            <p:nvPr/>
          </p:nvCxnSpPr>
          <p:spPr>
            <a:xfrm>
              <a:off x="1351005" y="6466703"/>
              <a:ext cx="126070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線矢印コネクタ 52"/>
            <p:cNvCxnSpPr/>
            <p:nvPr/>
          </p:nvCxnSpPr>
          <p:spPr>
            <a:xfrm flipV="1">
              <a:off x="1351005" y="5534026"/>
              <a:ext cx="0" cy="9350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正方形/長方形 54"/>
            <p:cNvSpPr/>
            <p:nvPr/>
          </p:nvSpPr>
          <p:spPr>
            <a:xfrm>
              <a:off x="1760494" y="5622656"/>
              <a:ext cx="139700" cy="844047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6" name="正方形/長方形 55"/>
            <p:cNvSpPr/>
            <p:nvPr/>
          </p:nvSpPr>
          <p:spPr>
            <a:xfrm>
              <a:off x="2035088" y="6332268"/>
              <a:ext cx="139700" cy="134435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58" name="グループ化 57"/>
          <p:cNvGrpSpPr/>
          <p:nvPr/>
        </p:nvGrpSpPr>
        <p:grpSpPr>
          <a:xfrm>
            <a:off x="10282424" y="4878657"/>
            <a:ext cx="1260707" cy="935058"/>
            <a:chOff x="1351005" y="5534026"/>
            <a:chExt cx="1260707" cy="935058"/>
          </a:xfrm>
        </p:grpSpPr>
        <p:cxnSp>
          <p:nvCxnSpPr>
            <p:cNvPr id="59" name="直線矢印コネクタ 58"/>
            <p:cNvCxnSpPr/>
            <p:nvPr/>
          </p:nvCxnSpPr>
          <p:spPr>
            <a:xfrm>
              <a:off x="1351005" y="6466703"/>
              <a:ext cx="126070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線矢印コネクタ 59"/>
            <p:cNvCxnSpPr/>
            <p:nvPr/>
          </p:nvCxnSpPr>
          <p:spPr>
            <a:xfrm flipV="1">
              <a:off x="1351005" y="5534026"/>
              <a:ext cx="0" cy="9350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正方形/長方形 61"/>
            <p:cNvSpPr/>
            <p:nvPr/>
          </p:nvSpPr>
          <p:spPr>
            <a:xfrm>
              <a:off x="1760494" y="6332268"/>
              <a:ext cx="139700" cy="134436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3" name="正方形/長方形 62"/>
            <p:cNvSpPr/>
            <p:nvPr/>
          </p:nvSpPr>
          <p:spPr>
            <a:xfrm>
              <a:off x="2035088" y="5789344"/>
              <a:ext cx="139700" cy="67736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65" name="正方形/長方形 64"/>
          <p:cNvSpPr/>
          <p:nvPr/>
        </p:nvSpPr>
        <p:spPr>
          <a:xfrm>
            <a:off x="6002749" y="5808954"/>
            <a:ext cx="112081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3200" b="1" dirty="0" smtClean="0"/>
              <a:t>Y=1</a:t>
            </a:r>
            <a:endParaRPr lang="ja-JP" altLang="en-US" sz="3200" dirty="0"/>
          </a:p>
        </p:txBody>
      </p:sp>
      <p:sp>
        <p:nvSpPr>
          <p:cNvPr id="66" name="正方形/長方形 65"/>
          <p:cNvSpPr/>
          <p:nvPr/>
        </p:nvSpPr>
        <p:spPr>
          <a:xfrm>
            <a:off x="7475874" y="5808954"/>
            <a:ext cx="112081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3200" b="1" dirty="0" smtClean="0"/>
              <a:t>Y=4</a:t>
            </a:r>
            <a:endParaRPr lang="ja-JP" altLang="en-US" sz="3200" dirty="0"/>
          </a:p>
        </p:txBody>
      </p:sp>
      <p:sp>
        <p:nvSpPr>
          <p:cNvPr id="67" name="正方形/長方形 66"/>
          <p:cNvSpPr/>
          <p:nvPr/>
        </p:nvSpPr>
        <p:spPr>
          <a:xfrm>
            <a:off x="8948999" y="5808954"/>
            <a:ext cx="112081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3200" b="1" dirty="0" smtClean="0"/>
              <a:t>Y=2</a:t>
            </a:r>
            <a:endParaRPr lang="ja-JP" altLang="en-US" sz="3200" dirty="0"/>
          </a:p>
        </p:txBody>
      </p:sp>
      <p:sp>
        <p:nvSpPr>
          <p:cNvPr id="68" name="正方形/長方形 67"/>
          <p:cNvSpPr/>
          <p:nvPr/>
        </p:nvSpPr>
        <p:spPr>
          <a:xfrm>
            <a:off x="10422124" y="5808954"/>
            <a:ext cx="112081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3200" b="1" dirty="0" smtClean="0"/>
              <a:t>Y=3</a:t>
            </a:r>
            <a:endParaRPr lang="ja-JP" altLang="en-US" sz="3200" dirty="0"/>
          </a:p>
        </p:txBody>
      </p:sp>
      <p:sp>
        <p:nvSpPr>
          <p:cNvPr id="47" name="正方形/長方形 46"/>
          <p:cNvSpPr/>
          <p:nvPr/>
        </p:nvSpPr>
        <p:spPr>
          <a:xfrm>
            <a:off x="518805" y="0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1200"/>
              </a:spcBef>
            </a:pPr>
            <a:r>
              <a:rPr lang="ja-JP" altLang="en-US" sz="2800" b="1" i="1" dirty="0" smtClean="0">
                <a:solidFill>
                  <a:srgbClr val="C0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参考資料</a:t>
            </a:r>
            <a:endParaRPr lang="en-US" altLang="ja-JP" sz="2800" b="1" i="1" dirty="0">
              <a:solidFill>
                <a:srgbClr val="C00000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50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48447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49993" y="188685"/>
            <a:ext cx="9906907" cy="726621"/>
          </a:xfrm>
        </p:spPr>
        <p:txBody>
          <a:bodyPr>
            <a:normAutofit/>
          </a:bodyPr>
          <a:lstStyle/>
          <a:p>
            <a:pPr algn="l"/>
            <a:r>
              <a:rPr lang="ja-JP" altLang="en-US" sz="3600" dirty="0" smtClean="0"/>
              <a:t>集団学習 </a:t>
            </a:r>
            <a:r>
              <a:rPr lang="en-US" altLang="ja-JP" sz="3600" dirty="0" smtClean="0"/>
              <a:t>(Ensemble learning)</a:t>
            </a:r>
            <a:endParaRPr kumimoji="1" lang="ja-JP" altLang="en-US" sz="36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49993" y="949779"/>
            <a:ext cx="9906907" cy="195852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sz="2400" dirty="0" smtClean="0"/>
              <a:t>弱識別器を多数組み合わせて強識別器を実現する</a:t>
            </a:r>
            <a:endParaRPr kumimoji="1" lang="en-US" altLang="ja-JP" sz="2400" dirty="0" smtClean="0"/>
          </a:p>
          <a:p>
            <a:pPr marL="0" indent="0">
              <a:buNone/>
            </a:pPr>
            <a:r>
              <a:rPr kumimoji="1" lang="ja-JP" altLang="en-US" sz="2400" dirty="0" smtClean="0"/>
              <a:t>　弱識別器 </a:t>
            </a:r>
            <a:r>
              <a:rPr kumimoji="1" lang="en-US" altLang="ja-JP" sz="2400" dirty="0" smtClean="0"/>
              <a:t>: </a:t>
            </a:r>
            <a:r>
              <a:rPr kumimoji="1" lang="ja-JP" altLang="en-US" sz="2400" dirty="0" smtClean="0"/>
              <a:t>精度の低い識別器</a:t>
            </a:r>
            <a:endParaRPr lang="en-US" altLang="ja-JP" sz="2400" dirty="0" smtClean="0"/>
          </a:p>
          <a:p>
            <a:pPr marL="0" indent="0">
              <a:buNone/>
            </a:pPr>
            <a:r>
              <a:rPr lang="ja-JP" altLang="en-US" sz="2400" dirty="0" smtClean="0"/>
              <a:t>　強識別器 </a:t>
            </a:r>
            <a:r>
              <a:rPr lang="en-US" altLang="ja-JP" sz="2400" dirty="0" smtClean="0"/>
              <a:t>: </a:t>
            </a:r>
            <a:r>
              <a:rPr lang="ja-JP" altLang="en-US" sz="2400" dirty="0" smtClean="0"/>
              <a:t>精度の高い識別器</a:t>
            </a:r>
            <a:endParaRPr lang="en-US" altLang="ja-JP" sz="2400" dirty="0" smtClean="0"/>
          </a:p>
          <a:p>
            <a:pPr marL="0" indent="0">
              <a:buNone/>
            </a:pPr>
            <a:r>
              <a:rPr lang="ja-JP" altLang="en-US" sz="2400" b="1" dirty="0"/>
              <a:t>　</a:t>
            </a:r>
            <a:r>
              <a:rPr lang="ja-JP" altLang="en-US" sz="2400" b="1" dirty="0" smtClean="0"/>
              <a:t>決定木 </a:t>
            </a:r>
            <a:r>
              <a:rPr lang="en-US" altLang="ja-JP" sz="2400" b="1" dirty="0" smtClean="0">
                <a:sym typeface="Wingdings" panose="05000000000000000000" pitchFamily="2" charset="2"/>
              </a:rPr>
              <a:t> </a:t>
            </a:r>
            <a:r>
              <a:rPr lang="ja-JP" altLang="en-US" sz="2400" b="1" dirty="0" smtClean="0">
                <a:sym typeface="Wingdings" panose="05000000000000000000" pitchFamily="2" charset="2"/>
              </a:rPr>
              <a:t>ランダム森</a:t>
            </a:r>
            <a:r>
              <a:rPr lang="en-US" altLang="ja-JP" sz="2400" b="1" dirty="0" smtClean="0">
                <a:sym typeface="Wingdings" panose="05000000000000000000" pitchFamily="2" charset="2"/>
              </a:rPr>
              <a:t>(</a:t>
            </a:r>
            <a:r>
              <a:rPr lang="en-US" altLang="ja-JP" sz="2400" b="1" dirty="0" smtClean="0"/>
              <a:t>Random Forests)</a:t>
            </a:r>
            <a:endParaRPr lang="en-US" altLang="ja-JP" sz="2400" dirty="0"/>
          </a:p>
        </p:txBody>
      </p:sp>
      <p:grpSp>
        <p:nvGrpSpPr>
          <p:cNvPr id="268" name="グループ化 267"/>
          <p:cNvGrpSpPr/>
          <p:nvPr/>
        </p:nvGrpSpPr>
        <p:grpSpPr>
          <a:xfrm>
            <a:off x="3355834" y="3933371"/>
            <a:ext cx="2319251" cy="1623069"/>
            <a:chOff x="3355834" y="3933371"/>
            <a:chExt cx="2319251" cy="1623069"/>
          </a:xfrm>
        </p:grpSpPr>
        <p:sp>
          <p:nvSpPr>
            <p:cNvPr id="265" name="正方形/長方形 264"/>
            <p:cNvSpPr/>
            <p:nvPr/>
          </p:nvSpPr>
          <p:spPr>
            <a:xfrm>
              <a:off x="3355834" y="4540777"/>
              <a:ext cx="2319251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ja-JP" altLang="en-US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木</a:t>
              </a:r>
              <a:r>
                <a:rPr lang="ja-JP" altLang="en-US" sz="20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が</a:t>
              </a:r>
              <a:r>
                <a:rPr lang="en-US" altLang="ja-JP" sz="20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3</a:t>
              </a:r>
              <a:r>
                <a:rPr lang="ja-JP" altLang="en-US" sz="20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本の場合</a:t>
              </a:r>
              <a:endPara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  <a:p>
              <a:r>
                <a:rPr lang="en-US" altLang="ja-JP" sz="20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N/3</a:t>
              </a:r>
              <a:r>
                <a:rPr lang="ja-JP" altLang="en-US" sz="20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点を</a:t>
              </a:r>
              <a:r>
                <a:rPr lang="en-US" altLang="ja-JP" sz="20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Random sampling </a:t>
              </a:r>
              <a:endPara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66" name="右矢印 265"/>
            <p:cNvSpPr/>
            <p:nvPr/>
          </p:nvSpPr>
          <p:spPr>
            <a:xfrm>
              <a:off x="3419794" y="3933371"/>
              <a:ext cx="1965006" cy="471306"/>
            </a:xfrm>
            <a:prstGeom prst="rightArrow">
              <a:avLst>
                <a:gd name="adj1" fmla="val 43750"/>
                <a:gd name="adj2" fmla="val 5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311" name="正方形/長方形 310"/>
          <p:cNvSpPr/>
          <p:nvPr/>
        </p:nvSpPr>
        <p:spPr>
          <a:xfrm>
            <a:off x="5772461" y="6150114"/>
            <a:ext cx="527290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2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それぞれに対して木を学習</a:t>
            </a:r>
            <a:endParaRPr lang="en-US" altLang="ja-JP" sz="20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</a:t>
            </a:r>
            <a:r>
              <a:rPr lang="en-US" altLang="ja-JP" sz="2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 </a:t>
            </a:r>
            <a:r>
              <a:rPr lang="ja-JP" altLang="en-US" sz="2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評価</a:t>
            </a:r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時</a:t>
            </a:r>
            <a:r>
              <a:rPr lang="ja-JP" altLang="en-US" sz="2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には全ての木の平均値を出力</a:t>
            </a:r>
            <a:endParaRPr lang="ja-JP" altLang="en-US" sz="20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cxnSp>
        <p:nvCxnSpPr>
          <p:cNvPr id="176" name="直線矢印コネクタ 175"/>
          <p:cNvCxnSpPr/>
          <p:nvPr/>
        </p:nvCxnSpPr>
        <p:spPr>
          <a:xfrm>
            <a:off x="722927" y="5574379"/>
            <a:ext cx="2175401" cy="0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直線矢印コネクタ 181"/>
          <p:cNvCxnSpPr/>
          <p:nvPr/>
        </p:nvCxnSpPr>
        <p:spPr>
          <a:xfrm flipV="1">
            <a:off x="722927" y="3561220"/>
            <a:ext cx="0" cy="2013159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3" name="円/楕円 182"/>
          <p:cNvSpPr/>
          <p:nvPr/>
        </p:nvSpPr>
        <p:spPr>
          <a:xfrm>
            <a:off x="1373800" y="4552484"/>
            <a:ext cx="79843" cy="896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184" name="円/楕円 183"/>
          <p:cNvSpPr/>
          <p:nvPr/>
        </p:nvSpPr>
        <p:spPr>
          <a:xfrm>
            <a:off x="908578" y="5112159"/>
            <a:ext cx="79843" cy="8964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185" name="円/楕円 184"/>
          <p:cNvSpPr/>
          <p:nvPr/>
        </p:nvSpPr>
        <p:spPr>
          <a:xfrm>
            <a:off x="998128" y="5245812"/>
            <a:ext cx="79843" cy="8964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186" name="円/楕円 185"/>
          <p:cNvSpPr/>
          <p:nvPr/>
        </p:nvSpPr>
        <p:spPr>
          <a:xfrm>
            <a:off x="1094229" y="5048116"/>
            <a:ext cx="79843" cy="8964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187" name="円/楕円 186"/>
          <p:cNvSpPr/>
          <p:nvPr/>
        </p:nvSpPr>
        <p:spPr>
          <a:xfrm>
            <a:off x="1156476" y="5213791"/>
            <a:ext cx="79843" cy="8964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188" name="円/楕円 187"/>
          <p:cNvSpPr/>
          <p:nvPr/>
        </p:nvSpPr>
        <p:spPr>
          <a:xfrm>
            <a:off x="1405467" y="4950661"/>
            <a:ext cx="79843" cy="8964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189" name="円/楕円 188"/>
          <p:cNvSpPr/>
          <p:nvPr/>
        </p:nvSpPr>
        <p:spPr>
          <a:xfrm>
            <a:off x="1224184" y="4713982"/>
            <a:ext cx="79843" cy="8964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190" name="円/楕円 189"/>
          <p:cNvSpPr/>
          <p:nvPr/>
        </p:nvSpPr>
        <p:spPr>
          <a:xfrm>
            <a:off x="1251482" y="4901932"/>
            <a:ext cx="79843" cy="8964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191" name="円/楕円 190"/>
          <p:cNvSpPr/>
          <p:nvPr/>
        </p:nvSpPr>
        <p:spPr>
          <a:xfrm>
            <a:off x="1430584" y="4762710"/>
            <a:ext cx="79843" cy="8964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192" name="円/楕円 191"/>
          <p:cNvSpPr/>
          <p:nvPr/>
        </p:nvSpPr>
        <p:spPr>
          <a:xfrm>
            <a:off x="1173949" y="4418830"/>
            <a:ext cx="79843" cy="896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193" name="円/楕円 192"/>
          <p:cNvSpPr/>
          <p:nvPr/>
        </p:nvSpPr>
        <p:spPr>
          <a:xfrm>
            <a:off x="902568" y="4502364"/>
            <a:ext cx="79843" cy="896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194" name="円/楕円 193"/>
          <p:cNvSpPr/>
          <p:nvPr/>
        </p:nvSpPr>
        <p:spPr>
          <a:xfrm>
            <a:off x="973010" y="4713982"/>
            <a:ext cx="79843" cy="8964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195" name="円/楕円 194"/>
          <p:cNvSpPr/>
          <p:nvPr/>
        </p:nvSpPr>
        <p:spPr>
          <a:xfrm>
            <a:off x="1031980" y="4565014"/>
            <a:ext cx="79843" cy="896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196" name="円/楕円 195"/>
          <p:cNvSpPr/>
          <p:nvPr/>
        </p:nvSpPr>
        <p:spPr>
          <a:xfrm>
            <a:off x="1353046" y="4006034"/>
            <a:ext cx="79843" cy="896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197" name="円/楕円 196"/>
          <p:cNvSpPr/>
          <p:nvPr/>
        </p:nvSpPr>
        <p:spPr>
          <a:xfrm>
            <a:off x="1480820" y="4194682"/>
            <a:ext cx="79843" cy="896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198" name="円/楕円 197"/>
          <p:cNvSpPr/>
          <p:nvPr/>
        </p:nvSpPr>
        <p:spPr>
          <a:xfrm>
            <a:off x="1574735" y="4427878"/>
            <a:ext cx="79843" cy="896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199" name="円/楕円 198"/>
          <p:cNvSpPr/>
          <p:nvPr/>
        </p:nvSpPr>
        <p:spPr>
          <a:xfrm>
            <a:off x="1249301" y="4244106"/>
            <a:ext cx="79843" cy="896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200" name="円/楕円 199"/>
          <p:cNvSpPr/>
          <p:nvPr/>
        </p:nvSpPr>
        <p:spPr>
          <a:xfrm>
            <a:off x="1524500" y="4756444"/>
            <a:ext cx="79843" cy="8964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201" name="円/楕円 200"/>
          <p:cNvSpPr/>
          <p:nvPr/>
        </p:nvSpPr>
        <p:spPr>
          <a:xfrm>
            <a:off x="1715619" y="4549004"/>
            <a:ext cx="79843" cy="896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202" name="円/楕円 201"/>
          <p:cNvSpPr/>
          <p:nvPr/>
        </p:nvSpPr>
        <p:spPr>
          <a:xfrm>
            <a:off x="1882697" y="4054067"/>
            <a:ext cx="79843" cy="8964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203" name="円/楕円 202"/>
          <p:cNvSpPr/>
          <p:nvPr/>
        </p:nvSpPr>
        <p:spPr>
          <a:xfrm>
            <a:off x="2100799" y="3983759"/>
            <a:ext cx="79843" cy="8964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204" name="円/楕円 203"/>
          <p:cNvSpPr/>
          <p:nvPr/>
        </p:nvSpPr>
        <p:spPr>
          <a:xfrm>
            <a:off x="2170698" y="4184935"/>
            <a:ext cx="79843" cy="8964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205" name="円/楕円 204"/>
          <p:cNvSpPr/>
          <p:nvPr/>
        </p:nvSpPr>
        <p:spPr>
          <a:xfrm>
            <a:off x="2225595" y="4047108"/>
            <a:ext cx="79843" cy="8964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206" name="円/楕円 205"/>
          <p:cNvSpPr/>
          <p:nvPr/>
        </p:nvSpPr>
        <p:spPr>
          <a:xfrm>
            <a:off x="2443697" y="3976800"/>
            <a:ext cx="79843" cy="8964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207" name="円/楕円 206"/>
          <p:cNvSpPr/>
          <p:nvPr/>
        </p:nvSpPr>
        <p:spPr>
          <a:xfrm>
            <a:off x="2513595" y="4177976"/>
            <a:ext cx="79843" cy="8964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208" name="円/楕円 207"/>
          <p:cNvSpPr/>
          <p:nvPr/>
        </p:nvSpPr>
        <p:spPr>
          <a:xfrm>
            <a:off x="2062344" y="4255941"/>
            <a:ext cx="79843" cy="8964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209" name="円/楕円 208"/>
          <p:cNvSpPr/>
          <p:nvPr/>
        </p:nvSpPr>
        <p:spPr>
          <a:xfrm>
            <a:off x="2280446" y="4185633"/>
            <a:ext cx="79843" cy="8964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313" name="円/楕円 312"/>
          <p:cNvSpPr/>
          <p:nvPr/>
        </p:nvSpPr>
        <p:spPr>
          <a:xfrm>
            <a:off x="2350344" y="4386809"/>
            <a:ext cx="79843" cy="8964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314" name="円/楕円 313"/>
          <p:cNvSpPr/>
          <p:nvPr/>
        </p:nvSpPr>
        <p:spPr>
          <a:xfrm>
            <a:off x="2308831" y="4272645"/>
            <a:ext cx="79843" cy="8964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315" name="円/楕円 314"/>
          <p:cNvSpPr/>
          <p:nvPr/>
        </p:nvSpPr>
        <p:spPr>
          <a:xfrm>
            <a:off x="2363729" y="4134819"/>
            <a:ext cx="79843" cy="8964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316" name="円/楕円 315"/>
          <p:cNvSpPr/>
          <p:nvPr/>
        </p:nvSpPr>
        <p:spPr>
          <a:xfrm>
            <a:off x="2418579" y="4273343"/>
            <a:ext cx="79843" cy="8964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317" name="円/楕円 316"/>
          <p:cNvSpPr/>
          <p:nvPr/>
        </p:nvSpPr>
        <p:spPr>
          <a:xfrm>
            <a:off x="2525318" y="4042578"/>
            <a:ext cx="79843" cy="8964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318" name="円/楕円 317"/>
          <p:cNvSpPr/>
          <p:nvPr/>
        </p:nvSpPr>
        <p:spPr>
          <a:xfrm>
            <a:off x="2580215" y="3904751"/>
            <a:ext cx="79843" cy="8964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319" name="円/楕円 318"/>
          <p:cNvSpPr/>
          <p:nvPr/>
        </p:nvSpPr>
        <p:spPr>
          <a:xfrm>
            <a:off x="2635066" y="4043276"/>
            <a:ext cx="79843" cy="8964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320" name="円/楕円 319"/>
          <p:cNvSpPr/>
          <p:nvPr/>
        </p:nvSpPr>
        <p:spPr>
          <a:xfrm>
            <a:off x="2313446" y="3817735"/>
            <a:ext cx="79843" cy="8964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321" name="円/楕円 320"/>
          <p:cNvSpPr/>
          <p:nvPr/>
        </p:nvSpPr>
        <p:spPr>
          <a:xfrm>
            <a:off x="2368344" y="3679909"/>
            <a:ext cx="79843" cy="8964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322" name="円/楕円 321"/>
          <p:cNvSpPr/>
          <p:nvPr/>
        </p:nvSpPr>
        <p:spPr>
          <a:xfrm>
            <a:off x="2423194" y="3818433"/>
            <a:ext cx="79843" cy="8964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323" name="円/楕円 322"/>
          <p:cNvSpPr/>
          <p:nvPr/>
        </p:nvSpPr>
        <p:spPr>
          <a:xfrm>
            <a:off x="1889654" y="4821358"/>
            <a:ext cx="79843" cy="8964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324" name="円/楕円 323"/>
          <p:cNvSpPr/>
          <p:nvPr/>
        </p:nvSpPr>
        <p:spPr>
          <a:xfrm>
            <a:off x="2010714" y="4655506"/>
            <a:ext cx="79843" cy="8964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325" name="円/楕円 324"/>
          <p:cNvSpPr/>
          <p:nvPr/>
        </p:nvSpPr>
        <p:spPr>
          <a:xfrm>
            <a:off x="2065612" y="4517680"/>
            <a:ext cx="79843" cy="8964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326" name="円/楕円 325"/>
          <p:cNvSpPr/>
          <p:nvPr/>
        </p:nvSpPr>
        <p:spPr>
          <a:xfrm>
            <a:off x="2120462" y="4656204"/>
            <a:ext cx="79843" cy="8964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327" name="円/楕円 326"/>
          <p:cNvSpPr/>
          <p:nvPr/>
        </p:nvSpPr>
        <p:spPr>
          <a:xfrm>
            <a:off x="2147028" y="5148357"/>
            <a:ext cx="79843" cy="8964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328" name="円/楕円 327"/>
          <p:cNvSpPr/>
          <p:nvPr/>
        </p:nvSpPr>
        <p:spPr>
          <a:xfrm>
            <a:off x="2172145" y="4960406"/>
            <a:ext cx="79843" cy="8964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329" name="円/楕円 328"/>
          <p:cNvSpPr/>
          <p:nvPr/>
        </p:nvSpPr>
        <p:spPr>
          <a:xfrm>
            <a:off x="2266060" y="4954140"/>
            <a:ext cx="79843" cy="8964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330" name="円/楕円 329"/>
          <p:cNvSpPr/>
          <p:nvPr/>
        </p:nvSpPr>
        <p:spPr>
          <a:xfrm>
            <a:off x="2401336" y="4979201"/>
            <a:ext cx="79843" cy="8964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331" name="円/楕円 330"/>
          <p:cNvSpPr/>
          <p:nvPr/>
        </p:nvSpPr>
        <p:spPr>
          <a:xfrm>
            <a:off x="2347710" y="4775066"/>
            <a:ext cx="79843" cy="8964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332" name="円/楕円 331"/>
          <p:cNvSpPr/>
          <p:nvPr/>
        </p:nvSpPr>
        <p:spPr>
          <a:xfrm>
            <a:off x="2441626" y="4768800"/>
            <a:ext cx="79843" cy="8964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333" name="円/楕円 332"/>
          <p:cNvSpPr/>
          <p:nvPr/>
        </p:nvSpPr>
        <p:spPr>
          <a:xfrm>
            <a:off x="2433089" y="4624446"/>
            <a:ext cx="79843" cy="8964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334" name="円/楕円 333"/>
          <p:cNvSpPr/>
          <p:nvPr/>
        </p:nvSpPr>
        <p:spPr>
          <a:xfrm>
            <a:off x="2523440" y="4417089"/>
            <a:ext cx="79843" cy="8964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335" name="円/楕円 334"/>
          <p:cNvSpPr/>
          <p:nvPr/>
        </p:nvSpPr>
        <p:spPr>
          <a:xfrm>
            <a:off x="2617355" y="4410824"/>
            <a:ext cx="79843" cy="8964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336" name="円/楕円 335"/>
          <p:cNvSpPr/>
          <p:nvPr/>
        </p:nvSpPr>
        <p:spPr>
          <a:xfrm>
            <a:off x="2555431" y="4999216"/>
            <a:ext cx="79843" cy="8964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337" name="円/楕円 336"/>
          <p:cNvSpPr/>
          <p:nvPr/>
        </p:nvSpPr>
        <p:spPr>
          <a:xfrm>
            <a:off x="2649346" y="4992951"/>
            <a:ext cx="79843" cy="8964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338" name="円/楕円 337"/>
          <p:cNvSpPr/>
          <p:nvPr/>
        </p:nvSpPr>
        <p:spPr>
          <a:xfrm>
            <a:off x="2548558" y="4796821"/>
            <a:ext cx="79843" cy="8964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339" name="円/楕円 338"/>
          <p:cNvSpPr/>
          <p:nvPr/>
        </p:nvSpPr>
        <p:spPr>
          <a:xfrm>
            <a:off x="2573675" y="4608870"/>
            <a:ext cx="79843" cy="8964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340" name="円/楕円 339"/>
          <p:cNvSpPr/>
          <p:nvPr/>
        </p:nvSpPr>
        <p:spPr>
          <a:xfrm>
            <a:off x="2746332" y="4618790"/>
            <a:ext cx="79843" cy="8964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341" name="円/楕円 340"/>
          <p:cNvSpPr/>
          <p:nvPr/>
        </p:nvSpPr>
        <p:spPr>
          <a:xfrm>
            <a:off x="2305563" y="5192386"/>
            <a:ext cx="79843" cy="8964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342" name="円/楕円 341"/>
          <p:cNvSpPr/>
          <p:nvPr/>
        </p:nvSpPr>
        <p:spPr>
          <a:xfrm>
            <a:off x="2399478" y="5186121"/>
            <a:ext cx="79843" cy="8964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343" name="円/楕円 342"/>
          <p:cNvSpPr/>
          <p:nvPr/>
        </p:nvSpPr>
        <p:spPr>
          <a:xfrm>
            <a:off x="2534754" y="5211182"/>
            <a:ext cx="79843" cy="8964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344" name="円/楕円 343"/>
          <p:cNvSpPr/>
          <p:nvPr/>
        </p:nvSpPr>
        <p:spPr>
          <a:xfrm>
            <a:off x="1580826" y="5181769"/>
            <a:ext cx="79843" cy="8964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345" name="円/楕円 344"/>
          <p:cNvSpPr/>
          <p:nvPr/>
        </p:nvSpPr>
        <p:spPr>
          <a:xfrm>
            <a:off x="1605943" y="4993818"/>
            <a:ext cx="79843" cy="8964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6" name="正方形/長方形 345"/>
              <p:cNvSpPr/>
              <p:nvPr/>
            </p:nvSpPr>
            <p:spPr>
              <a:xfrm>
                <a:off x="2869001" y="5406635"/>
                <a:ext cx="350449" cy="35089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ja-JP" sz="2000" b="0" i="1" smtClean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ja-JP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ja-JP" altLang="en-US" sz="2000" dirty="0"/>
              </a:p>
            </p:txBody>
          </p:sp>
        </mc:Choice>
        <mc:Fallback xmlns="">
          <p:sp>
            <p:nvSpPr>
              <p:cNvPr id="346" name="正方形/長方形 3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9001" y="5406635"/>
                <a:ext cx="350449" cy="350893"/>
              </a:xfrm>
              <a:prstGeom prst="rect">
                <a:avLst/>
              </a:prstGeom>
              <a:blipFill rotWithShape="0">
                <a:blip r:embed="rId2"/>
                <a:stretch>
                  <a:fillRect r="-17544" b="-1403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7" name="正方形/長方形 346"/>
              <p:cNvSpPr/>
              <p:nvPr/>
            </p:nvSpPr>
            <p:spPr>
              <a:xfrm>
                <a:off x="367259" y="3494846"/>
                <a:ext cx="354551" cy="35089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ja-JP" sz="2000" b="0" i="1" smtClean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ja-JP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ja-JP" altLang="en-US" sz="2000" dirty="0"/>
              </a:p>
            </p:txBody>
          </p:sp>
        </mc:Choice>
        <mc:Fallback xmlns="">
          <p:sp>
            <p:nvSpPr>
              <p:cNvPr id="347" name="正方形/長方形 3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259" y="3494846"/>
                <a:ext cx="354551" cy="350893"/>
              </a:xfrm>
              <a:prstGeom prst="rect">
                <a:avLst/>
              </a:prstGeom>
              <a:blipFill rotWithShape="0">
                <a:blip r:embed="rId3"/>
                <a:stretch>
                  <a:fillRect r="-18966" b="-1379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グループ化 5"/>
          <p:cNvGrpSpPr/>
          <p:nvPr/>
        </p:nvGrpSpPr>
        <p:grpSpPr>
          <a:xfrm>
            <a:off x="5892807" y="3119438"/>
            <a:ext cx="1570031" cy="2912019"/>
            <a:chOff x="5892807" y="3119438"/>
            <a:chExt cx="1570031" cy="2912019"/>
          </a:xfrm>
        </p:grpSpPr>
        <p:grpSp>
          <p:nvGrpSpPr>
            <p:cNvPr id="269" name="グループ化 268"/>
            <p:cNvGrpSpPr/>
            <p:nvPr/>
          </p:nvGrpSpPr>
          <p:grpSpPr>
            <a:xfrm>
              <a:off x="5962674" y="4577308"/>
              <a:ext cx="1395405" cy="1454149"/>
              <a:chOff x="688969" y="3316037"/>
              <a:chExt cx="1395405" cy="1454149"/>
            </a:xfrm>
          </p:grpSpPr>
          <p:sp>
            <p:nvSpPr>
              <p:cNvPr id="270" name="円/楕円 269"/>
              <p:cNvSpPr/>
              <p:nvPr/>
            </p:nvSpPr>
            <p:spPr>
              <a:xfrm>
                <a:off x="1282702" y="3316037"/>
                <a:ext cx="234949" cy="234949"/>
              </a:xfrm>
              <a:prstGeom prst="ellipse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71" name="円/楕円 270"/>
              <p:cNvSpPr/>
              <p:nvPr/>
            </p:nvSpPr>
            <p:spPr>
              <a:xfrm>
                <a:off x="910168" y="3912937"/>
                <a:ext cx="234949" cy="234949"/>
              </a:xfrm>
              <a:prstGeom prst="ellipse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72" name="円/楕円 271"/>
              <p:cNvSpPr/>
              <p:nvPr/>
            </p:nvSpPr>
            <p:spPr>
              <a:xfrm>
                <a:off x="1655236" y="3912937"/>
                <a:ext cx="234949" cy="234949"/>
              </a:xfrm>
              <a:prstGeom prst="ellipse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73" name="円/楕円 272"/>
              <p:cNvSpPr/>
              <p:nvPr/>
            </p:nvSpPr>
            <p:spPr>
              <a:xfrm>
                <a:off x="688969" y="4535237"/>
                <a:ext cx="234949" cy="234949"/>
              </a:xfrm>
              <a:prstGeom prst="ellipse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74" name="円/楕円 273"/>
              <p:cNvSpPr/>
              <p:nvPr/>
            </p:nvSpPr>
            <p:spPr>
              <a:xfrm>
                <a:off x="1086913" y="4535237"/>
                <a:ext cx="234949" cy="234949"/>
              </a:xfrm>
              <a:prstGeom prst="ellipse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75" name="円/楕円 274"/>
              <p:cNvSpPr/>
              <p:nvPr/>
            </p:nvSpPr>
            <p:spPr>
              <a:xfrm>
                <a:off x="1470553" y="4535237"/>
                <a:ext cx="234949" cy="234949"/>
              </a:xfrm>
              <a:prstGeom prst="ellipse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76" name="円/楕円 275"/>
              <p:cNvSpPr/>
              <p:nvPr/>
            </p:nvSpPr>
            <p:spPr>
              <a:xfrm>
                <a:off x="1849425" y="4535237"/>
                <a:ext cx="234949" cy="234949"/>
              </a:xfrm>
              <a:prstGeom prst="ellipse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cxnSp>
            <p:nvCxnSpPr>
              <p:cNvPr id="277" name="直線コネクタ 276"/>
              <p:cNvCxnSpPr>
                <a:stCxn id="270" idx="4"/>
                <a:endCxn id="271" idx="0"/>
              </p:cNvCxnSpPr>
              <p:nvPr/>
            </p:nvCxnSpPr>
            <p:spPr>
              <a:xfrm flipH="1">
                <a:off x="1027643" y="3550986"/>
                <a:ext cx="372534" cy="36195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直線コネクタ 277"/>
              <p:cNvCxnSpPr>
                <a:stCxn id="270" idx="4"/>
                <a:endCxn id="272" idx="0"/>
              </p:cNvCxnSpPr>
              <p:nvPr/>
            </p:nvCxnSpPr>
            <p:spPr>
              <a:xfrm>
                <a:off x="1400177" y="3550986"/>
                <a:ext cx="372534" cy="36195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直線コネクタ 278"/>
              <p:cNvCxnSpPr>
                <a:stCxn id="271" idx="4"/>
                <a:endCxn id="273" idx="0"/>
              </p:cNvCxnSpPr>
              <p:nvPr/>
            </p:nvCxnSpPr>
            <p:spPr>
              <a:xfrm flipH="1">
                <a:off x="806444" y="4147886"/>
                <a:ext cx="221199" cy="38735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直線コネクタ 279"/>
              <p:cNvCxnSpPr>
                <a:stCxn id="271" idx="4"/>
                <a:endCxn id="274" idx="0"/>
              </p:cNvCxnSpPr>
              <p:nvPr/>
            </p:nvCxnSpPr>
            <p:spPr>
              <a:xfrm>
                <a:off x="1027643" y="4147886"/>
                <a:ext cx="176745" cy="38735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直線コネクタ 280"/>
              <p:cNvCxnSpPr>
                <a:stCxn id="272" idx="4"/>
                <a:endCxn id="275" idx="0"/>
              </p:cNvCxnSpPr>
              <p:nvPr/>
            </p:nvCxnSpPr>
            <p:spPr>
              <a:xfrm flipH="1">
                <a:off x="1588028" y="4147886"/>
                <a:ext cx="184683" cy="38735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直線コネクタ 281"/>
              <p:cNvCxnSpPr>
                <a:stCxn id="272" idx="4"/>
                <a:endCxn id="276" idx="0"/>
              </p:cNvCxnSpPr>
              <p:nvPr/>
            </p:nvCxnSpPr>
            <p:spPr>
              <a:xfrm>
                <a:off x="1772711" y="4147886"/>
                <a:ext cx="194189" cy="38735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" name="グループ化 4"/>
            <p:cNvGrpSpPr/>
            <p:nvPr/>
          </p:nvGrpSpPr>
          <p:grpSpPr>
            <a:xfrm>
              <a:off x="5892807" y="3119438"/>
              <a:ext cx="1570031" cy="1276350"/>
              <a:chOff x="5892807" y="3119438"/>
              <a:chExt cx="1570031" cy="1276350"/>
            </a:xfrm>
          </p:grpSpPr>
          <p:cxnSp>
            <p:nvCxnSpPr>
              <p:cNvPr id="351" name="直線コネクタ 350"/>
              <p:cNvCxnSpPr/>
              <p:nvPr/>
            </p:nvCxnSpPr>
            <p:spPr>
              <a:xfrm flipH="1">
                <a:off x="6681788" y="3119438"/>
                <a:ext cx="57150" cy="1276350"/>
              </a:xfrm>
              <a:prstGeom prst="line">
                <a:avLst/>
              </a:prstGeom>
              <a:ln w="444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2" name="直線コネクタ 351"/>
              <p:cNvCxnSpPr/>
              <p:nvPr/>
            </p:nvCxnSpPr>
            <p:spPr>
              <a:xfrm flipH="1">
                <a:off x="6682899" y="3352800"/>
                <a:ext cx="779939" cy="728109"/>
              </a:xfrm>
              <a:prstGeom prst="line">
                <a:avLst/>
              </a:prstGeom>
              <a:ln w="444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3" name="直線コネクタ 352"/>
              <p:cNvCxnSpPr/>
              <p:nvPr/>
            </p:nvCxnSpPr>
            <p:spPr>
              <a:xfrm flipH="1">
                <a:off x="5892807" y="3767361"/>
                <a:ext cx="830611" cy="61634"/>
              </a:xfrm>
              <a:prstGeom prst="line">
                <a:avLst/>
              </a:prstGeom>
              <a:ln w="444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" name="グループ化 8"/>
          <p:cNvGrpSpPr/>
          <p:nvPr/>
        </p:nvGrpSpPr>
        <p:grpSpPr>
          <a:xfrm>
            <a:off x="5510759" y="2938350"/>
            <a:ext cx="6388087" cy="1602764"/>
            <a:chOff x="5510759" y="2938350"/>
            <a:chExt cx="6388087" cy="1602764"/>
          </a:xfrm>
        </p:grpSpPr>
        <p:cxnSp>
          <p:nvCxnSpPr>
            <p:cNvPr id="354" name="直線矢印コネクタ 353"/>
            <p:cNvCxnSpPr/>
            <p:nvPr/>
          </p:nvCxnSpPr>
          <p:spPr>
            <a:xfrm>
              <a:off x="5915095" y="4411381"/>
              <a:ext cx="1540939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直線矢印コネクタ 354"/>
            <p:cNvCxnSpPr/>
            <p:nvPr/>
          </p:nvCxnSpPr>
          <p:spPr>
            <a:xfrm flipV="1">
              <a:off x="5915095" y="2985366"/>
              <a:ext cx="0" cy="142601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7" name="円/楕円 356"/>
            <p:cNvSpPr/>
            <p:nvPr/>
          </p:nvSpPr>
          <p:spPr>
            <a:xfrm>
              <a:off x="6046601" y="4083969"/>
              <a:ext cx="56557" cy="63500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60" name="円/楕円 359"/>
            <p:cNvSpPr/>
            <p:nvPr/>
          </p:nvSpPr>
          <p:spPr>
            <a:xfrm>
              <a:off x="6222199" y="4155960"/>
              <a:ext cx="56557" cy="63500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62" name="円/楕円 361"/>
            <p:cNvSpPr/>
            <p:nvPr/>
          </p:nvSpPr>
          <p:spPr>
            <a:xfrm>
              <a:off x="6270159" y="3801921"/>
              <a:ext cx="56557" cy="63500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64" name="円/楕円 363"/>
            <p:cNvSpPr/>
            <p:nvPr/>
          </p:nvSpPr>
          <p:spPr>
            <a:xfrm>
              <a:off x="6416362" y="3836438"/>
              <a:ext cx="56557" cy="63500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66" name="円/楕円 365"/>
            <p:cNvSpPr/>
            <p:nvPr/>
          </p:nvSpPr>
          <p:spPr>
            <a:xfrm>
              <a:off x="6042344" y="3652022"/>
              <a:ext cx="56557" cy="635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68" name="円/楕円 367"/>
            <p:cNvSpPr/>
            <p:nvPr/>
          </p:nvSpPr>
          <p:spPr>
            <a:xfrm>
              <a:off x="6134012" y="3696400"/>
              <a:ext cx="56557" cy="635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69" name="円/楕円 368"/>
            <p:cNvSpPr/>
            <p:nvPr/>
          </p:nvSpPr>
          <p:spPr>
            <a:xfrm>
              <a:off x="6361438" y="3300448"/>
              <a:ext cx="56557" cy="635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70" name="円/楕円 369"/>
            <p:cNvSpPr/>
            <p:nvPr/>
          </p:nvSpPr>
          <p:spPr>
            <a:xfrm>
              <a:off x="6451947" y="3434077"/>
              <a:ext cx="56557" cy="635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71" name="円/楕円 370"/>
            <p:cNvSpPr/>
            <p:nvPr/>
          </p:nvSpPr>
          <p:spPr>
            <a:xfrm>
              <a:off x="6518471" y="3599260"/>
              <a:ext cx="56557" cy="635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73" name="円/楕円 372"/>
            <p:cNvSpPr/>
            <p:nvPr/>
          </p:nvSpPr>
          <p:spPr>
            <a:xfrm>
              <a:off x="6482887" y="3831999"/>
              <a:ext cx="56557" cy="63500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74" name="円/楕円 373"/>
            <p:cNvSpPr/>
            <p:nvPr/>
          </p:nvSpPr>
          <p:spPr>
            <a:xfrm>
              <a:off x="6618266" y="3685060"/>
              <a:ext cx="56557" cy="635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75" name="円/楕円 374"/>
            <p:cNvSpPr/>
            <p:nvPr/>
          </p:nvSpPr>
          <p:spPr>
            <a:xfrm>
              <a:off x="6736615" y="3334473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76" name="円/楕円 375"/>
            <p:cNvSpPr/>
            <p:nvPr/>
          </p:nvSpPr>
          <p:spPr>
            <a:xfrm>
              <a:off x="6891107" y="3284670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77" name="円/楕円 376"/>
            <p:cNvSpPr/>
            <p:nvPr/>
          </p:nvSpPr>
          <p:spPr>
            <a:xfrm>
              <a:off x="6940620" y="3427172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79" name="円/楕円 378"/>
            <p:cNvSpPr/>
            <p:nvPr/>
          </p:nvSpPr>
          <p:spPr>
            <a:xfrm>
              <a:off x="7133998" y="3279741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82" name="円/楕円 381"/>
            <p:cNvSpPr/>
            <p:nvPr/>
          </p:nvSpPr>
          <p:spPr>
            <a:xfrm>
              <a:off x="7018359" y="3427667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83" name="円/楕円 382"/>
            <p:cNvSpPr/>
            <p:nvPr/>
          </p:nvSpPr>
          <p:spPr>
            <a:xfrm>
              <a:off x="7067871" y="3570169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86" name="円/楕円 385"/>
            <p:cNvSpPr/>
            <p:nvPr/>
          </p:nvSpPr>
          <p:spPr>
            <a:xfrm>
              <a:off x="7116205" y="3489796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88" name="円/楕円 387"/>
            <p:cNvSpPr/>
            <p:nvPr/>
          </p:nvSpPr>
          <p:spPr>
            <a:xfrm>
              <a:off x="7230700" y="3228705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89" name="円/楕円 388"/>
            <p:cNvSpPr/>
            <p:nvPr/>
          </p:nvSpPr>
          <p:spPr>
            <a:xfrm>
              <a:off x="7269553" y="3326829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91" name="円/楕円 390"/>
            <p:cNvSpPr/>
            <p:nvPr/>
          </p:nvSpPr>
          <p:spPr>
            <a:xfrm>
              <a:off x="7080622" y="3069439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92" name="円/楕円 391"/>
            <p:cNvSpPr/>
            <p:nvPr/>
          </p:nvSpPr>
          <p:spPr>
            <a:xfrm>
              <a:off x="7119474" y="3167562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93" name="円/楕円 392"/>
            <p:cNvSpPr/>
            <p:nvPr/>
          </p:nvSpPr>
          <p:spPr>
            <a:xfrm>
              <a:off x="6741543" y="3877981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96" name="円/楕円 395"/>
            <p:cNvSpPr/>
            <p:nvPr/>
          </p:nvSpPr>
          <p:spPr>
            <a:xfrm>
              <a:off x="6905035" y="3760994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97" name="円/楕円 396"/>
            <p:cNvSpPr/>
            <p:nvPr/>
          </p:nvSpPr>
          <p:spPr>
            <a:xfrm>
              <a:off x="6923853" y="4109610"/>
              <a:ext cx="56557" cy="635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98" name="円/楕円 397"/>
            <p:cNvSpPr/>
            <p:nvPr/>
          </p:nvSpPr>
          <p:spPr>
            <a:xfrm>
              <a:off x="6941645" y="3976475"/>
              <a:ext cx="56557" cy="635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02" name="円/楕円 401"/>
            <p:cNvSpPr/>
            <p:nvPr/>
          </p:nvSpPr>
          <p:spPr>
            <a:xfrm>
              <a:off x="7132531" y="3840751"/>
              <a:ext cx="56557" cy="635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03" name="円/楕円 402"/>
            <p:cNvSpPr/>
            <p:nvPr/>
          </p:nvSpPr>
          <p:spPr>
            <a:xfrm>
              <a:off x="7126484" y="3738499"/>
              <a:ext cx="56557" cy="635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05" name="円/楕円 404"/>
            <p:cNvSpPr/>
            <p:nvPr/>
          </p:nvSpPr>
          <p:spPr>
            <a:xfrm>
              <a:off x="7257008" y="3587180"/>
              <a:ext cx="56557" cy="635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06" name="円/楕円 405"/>
            <p:cNvSpPr/>
            <p:nvPr/>
          </p:nvSpPr>
          <p:spPr>
            <a:xfrm>
              <a:off x="7213144" y="4003966"/>
              <a:ext cx="56557" cy="635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09" name="円/楕円 408"/>
            <p:cNvSpPr/>
            <p:nvPr/>
          </p:nvSpPr>
          <p:spPr>
            <a:xfrm>
              <a:off x="7226067" y="3727466"/>
              <a:ext cx="56557" cy="635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10" name="円/楕円 409"/>
            <p:cNvSpPr/>
            <p:nvPr/>
          </p:nvSpPr>
          <p:spPr>
            <a:xfrm>
              <a:off x="7348368" y="3734492"/>
              <a:ext cx="56557" cy="635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11" name="円/楕円 410"/>
            <p:cNvSpPr/>
            <p:nvPr/>
          </p:nvSpPr>
          <p:spPr>
            <a:xfrm>
              <a:off x="7036151" y="4140797"/>
              <a:ext cx="56557" cy="635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12" name="円/楕円 411"/>
            <p:cNvSpPr/>
            <p:nvPr/>
          </p:nvSpPr>
          <p:spPr>
            <a:xfrm>
              <a:off x="7102675" y="4136360"/>
              <a:ext cx="56557" cy="635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14" name="円/楕円 413"/>
            <p:cNvSpPr/>
            <p:nvPr/>
          </p:nvSpPr>
          <p:spPr>
            <a:xfrm>
              <a:off x="6522786" y="4133277"/>
              <a:ext cx="56557" cy="63500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15" name="円/楕円 414"/>
            <p:cNvSpPr/>
            <p:nvPr/>
          </p:nvSpPr>
          <p:spPr>
            <a:xfrm>
              <a:off x="6540577" y="4000142"/>
              <a:ext cx="56557" cy="63500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6" name="正方形/長方形 415"/>
                <p:cNvSpPr/>
                <p:nvPr/>
              </p:nvSpPr>
              <p:spPr>
                <a:xfrm>
                  <a:off x="7435261" y="4292560"/>
                  <a:ext cx="248239" cy="24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ja-JP" altLang="en-US" sz="2000" dirty="0"/>
                </a:p>
              </p:txBody>
            </p:sp>
          </mc:Choice>
          <mc:Fallback xmlns="">
            <p:sp>
              <p:nvSpPr>
                <p:cNvPr id="416" name="正方形/長方形 41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35261" y="4292560"/>
                  <a:ext cx="248239" cy="248554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r="-67500" b="-60976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7" name="正方形/長方形 416"/>
                <p:cNvSpPr/>
                <p:nvPr/>
              </p:nvSpPr>
              <p:spPr>
                <a:xfrm>
                  <a:off x="5510759" y="2938350"/>
                  <a:ext cx="515398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ja-JP" altLang="en-US" sz="2000" dirty="0"/>
                </a:p>
              </p:txBody>
            </p:sp>
          </mc:Choice>
          <mc:Fallback xmlns="">
            <p:sp>
              <p:nvSpPr>
                <p:cNvPr id="417" name="正方形/長方形 41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10759" y="2938350"/>
                  <a:ext cx="515398" cy="400110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19" name="直線矢印コネクタ 418"/>
            <p:cNvCxnSpPr/>
            <p:nvPr/>
          </p:nvCxnSpPr>
          <p:spPr>
            <a:xfrm>
              <a:off x="7957255" y="4411381"/>
              <a:ext cx="1540939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0" name="直線矢印コネクタ 419"/>
            <p:cNvCxnSpPr/>
            <p:nvPr/>
          </p:nvCxnSpPr>
          <p:spPr>
            <a:xfrm flipV="1">
              <a:off x="7957255" y="2985366"/>
              <a:ext cx="0" cy="142601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1" name="円/楕円 420"/>
            <p:cNvSpPr/>
            <p:nvPr/>
          </p:nvSpPr>
          <p:spPr>
            <a:xfrm>
              <a:off x="8418299" y="3687525"/>
              <a:ext cx="56557" cy="635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22" name="円/楕円 421"/>
            <p:cNvSpPr/>
            <p:nvPr/>
          </p:nvSpPr>
          <p:spPr>
            <a:xfrm>
              <a:off x="8088761" y="4083969"/>
              <a:ext cx="56557" cy="63500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24" name="円/楕円 423"/>
            <p:cNvSpPr/>
            <p:nvPr/>
          </p:nvSpPr>
          <p:spPr>
            <a:xfrm>
              <a:off x="8220266" y="4038604"/>
              <a:ext cx="56557" cy="63500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25" name="円/楕円 424"/>
            <p:cNvSpPr/>
            <p:nvPr/>
          </p:nvSpPr>
          <p:spPr>
            <a:xfrm>
              <a:off x="8264359" y="4155960"/>
              <a:ext cx="56557" cy="63500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26" name="円/楕円 425"/>
            <p:cNvSpPr/>
            <p:nvPr/>
          </p:nvSpPr>
          <p:spPr>
            <a:xfrm>
              <a:off x="8440731" y="3969572"/>
              <a:ext cx="56557" cy="63500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27" name="円/楕円 426"/>
            <p:cNvSpPr/>
            <p:nvPr/>
          </p:nvSpPr>
          <p:spPr>
            <a:xfrm>
              <a:off x="8312319" y="3801921"/>
              <a:ext cx="56557" cy="63500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31" name="円/楕円 430"/>
            <p:cNvSpPr/>
            <p:nvPr/>
          </p:nvSpPr>
          <p:spPr>
            <a:xfrm>
              <a:off x="8084504" y="3652022"/>
              <a:ext cx="56557" cy="635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32" name="円/楕円 431"/>
            <p:cNvSpPr/>
            <p:nvPr/>
          </p:nvSpPr>
          <p:spPr>
            <a:xfrm>
              <a:off x="8134401" y="3801921"/>
              <a:ext cx="56557" cy="63500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33" name="円/楕円 432"/>
            <p:cNvSpPr/>
            <p:nvPr/>
          </p:nvSpPr>
          <p:spPr>
            <a:xfrm>
              <a:off x="8176172" y="3696400"/>
              <a:ext cx="56557" cy="635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34" name="円/楕円 433"/>
            <p:cNvSpPr/>
            <p:nvPr/>
          </p:nvSpPr>
          <p:spPr>
            <a:xfrm>
              <a:off x="8403598" y="3300448"/>
              <a:ext cx="56557" cy="635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35" name="円/楕円 434"/>
            <p:cNvSpPr/>
            <p:nvPr/>
          </p:nvSpPr>
          <p:spPr>
            <a:xfrm>
              <a:off x="8494107" y="3434077"/>
              <a:ext cx="56557" cy="635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38" name="円/楕円 437"/>
            <p:cNvSpPr/>
            <p:nvPr/>
          </p:nvSpPr>
          <p:spPr>
            <a:xfrm>
              <a:off x="8525047" y="3831999"/>
              <a:ext cx="56557" cy="63500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39" name="円/楕円 438"/>
            <p:cNvSpPr/>
            <p:nvPr/>
          </p:nvSpPr>
          <p:spPr>
            <a:xfrm>
              <a:off x="8660426" y="3685060"/>
              <a:ext cx="56557" cy="635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40" name="円/楕円 439"/>
            <p:cNvSpPr/>
            <p:nvPr/>
          </p:nvSpPr>
          <p:spPr>
            <a:xfrm>
              <a:off x="8778775" y="3334473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41" name="円/楕円 440"/>
            <p:cNvSpPr/>
            <p:nvPr/>
          </p:nvSpPr>
          <p:spPr>
            <a:xfrm>
              <a:off x="8933267" y="3284670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42" name="円/楕円 441"/>
            <p:cNvSpPr/>
            <p:nvPr/>
          </p:nvSpPr>
          <p:spPr>
            <a:xfrm>
              <a:off x="8982780" y="3427172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45" name="円/楕円 444"/>
            <p:cNvSpPr/>
            <p:nvPr/>
          </p:nvSpPr>
          <p:spPr>
            <a:xfrm>
              <a:off x="9225670" y="3422243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46" name="円/楕円 445"/>
            <p:cNvSpPr/>
            <p:nvPr/>
          </p:nvSpPr>
          <p:spPr>
            <a:xfrm>
              <a:off x="8906027" y="3477469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47" name="円/楕円 446"/>
            <p:cNvSpPr/>
            <p:nvPr/>
          </p:nvSpPr>
          <p:spPr>
            <a:xfrm>
              <a:off x="9060519" y="3427667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48" name="円/楕円 447"/>
            <p:cNvSpPr/>
            <p:nvPr/>
          </p:nvSpPr>
          <p:spPr>
            <a:xfrm>
              <a:off x="9110031" y="3570169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51" name="円/楕円 450"/>
            <p:cNvSpPr/>
            <p:nvPr/>
          </p:nvSpPr>
          <p:spPr>
            <a:xfrm>
              <a:off x="9158365" y="3489796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53" name="円/楕円 452"/>
            <p:cNvSpPr/>
            <p:nvPr/>
          </p:nvSpPr>
          <p:spPr>
            <a:xfrm>
              <a:off x="9272860" y="3228705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54" name="円/楕円 453"/>
            <p:cNvSpPr/>
            <p:nvPr/>
          </p:nvSpPr>
          <p:spPr>
            <a:xfrm>
              <a:off x="9311713" y="3326829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56" name="円/楕円 455"/>
            <p:cNvSpPr/>
            <p:nvPr/>
          </p:nvSpPr>
          <p:spPr>
            <a:xfrm>
              <a:off x="9122782" y="3069439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57" name="円/楕円 456"/>
            <p:cNvSpPr/>
            <p:nvPr/>
          </p:nvSpPr>
          <p:spPr>
            <a:xfrm>
              <a:off x="9161634" y="3167562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58" name="円/楕円 457"/>
            <p:cNvSpPr/>
            <p:nvPr/>
          </p:nvSpPr>
          <p:spPr>
            <a:xfrm>
              <a:off x="8783703" y="3877981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59" name="円/楕円 458"/>
            <p:cNvSpPr/>
            <p:nvPr/>
          </p:nvSpPr>
          <p:spPr>
            <a:xfrm>
              <a:off x="8869455" y="3760500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62" name="円/楕円 461"/>
            <p:cNvSpPr/>
            <p:nvPr/>
          </p:nvSpPr>
          <p:spPr>
            <a:xfrm>
              <a:off x="8966013" y="4109610"/>
              <a:ext cx="56557" cy="635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63" name="円/楕円 462"/>
            <p:cNvSpPr/>
            <p:nvPr/>
          </p:nvSpPr>
          <p:spPr>
            <a:xfrm>
              <a:off x="8983805" y="3976475"/>
              <a:ext cx="56557" cy="635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64" name="円/楕円 463"/>
            <p:cNvSpPr/>
            <p:nvPr/>
          </p:nvSpPr>
          <p:spPr>
            <a:xfrm>
              <a:off x="9050329" y="3972037"/>
              <a:ext cx="56557" cy="635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66" name="円/楕円 465"/>
            <p:cNvSpPr/>
            <p:nvPr/>
          </p:nvSpPr>
          <p:spPr>
            <a:xfrm>
              <a:off x="9108166" y="3845190"/>
              <a:ext cx="56557" cy="635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68" name="円/楕円 467"/>
            <p:cNvSpPr/>
            <p:nvPr/>
          </p:nvSpPr>
          <p:spPr>
            <a:xfrm>
              <a:off x="9168644" y="3738499"/>
              <a:ext cx="56557" cy="635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69" name="円/楕円 468"/>
            <p:cNvSpPr/>
            <p:nvPr/>
          </p:nvSpPr>
          <p:spPr>
            <a:xfrm>
              <a:off x="9232643" y="3591618"/>
              <a:ext cx="56557" cy="635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70" name="円/楕円 469"/>
            <p:cNvSpPr/>
            <p:nvPr/>
          </p:nvSpPr>
          <p:spPr>
            <a:xfrm>
              <a:off x="9299168" y="3587180"/>
              <a:ext cx="56557" cy="635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72" name="円/楕円 471"/>
            <p:cNvSpPr/>
            <p:nvPr/>
          </p:nvSpPr>
          <p:spPr>
            <a:xfrm>
              <a:off x="9321829" y="3999528"/>
              <a:ext cx="56557" cy="635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74" name="円/楕円 473"/>
            <p:cNvSpPr/>
            <p:nvPr/>
          </p:nvSpPr>
          <p:spPr>
            <a:xfrm>
              <a:off x="9268227" y="3727466"/>
              <a:ext cx="56557" cy="635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75" name="円/楕円 474"/>
            <p:cNvSpPr/>
            <p:nvPr/>
          </p:nvSpPr>
          <p:spPr>
            <a:xfrm>
              <a:off x="9390528" y="3734492"/>
              <a:ext cx="56557" cy="635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77" name="円/楕円 476"/>
            <p:cNvSpPr/>
            <p:nvPr/>
          </p:nvSpPr>
          <p:spPr>
            <a:xfrm>
              <a:off x="9144835" y="4136360"/>
              <a:ext cx="56557" cy="635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78" name="円/楕円 477"/>
            <p:cNvSpPr/>
            <p:nvPr/>
          </p:nvSpPr>
          <p:spPr>
            <a:xfrm>
              <a:off x="9240658" y="4154111"/>
              <a:ext cx="56557" cy="635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79" name="円/楕円 478"/>
            <p:cNvSpPr/>
            <p:nvPr/>
          </p:nvSpPr>
          <p:spPr>
            <a:xfrm>
              <a:off x="8564946" y="4133277"/>
              <a:ext cx="56557" cy="63500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80" name="円/楕円 479"/>
            <p:cNvSpPr/>
            <p:nvPr/>
          </p:nvSpPr>
          <p:spPr>
            <a:xfrm>
              <a:off x="8582737" y="4000142"/>
              <a:ext cx="56557" cy="63500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1" name="正方形/長方形 480"/>
                <p:cNvSpPr/>
                <p:nvPr/>
              </p:nvSpPr>
              <p:spPr>
                <a:xfrm>
                  <a:off x="9477421" y="4292560"/>
                  <a:ext cx="248239" cy="24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ja-JP" altLang="en-US" sz="2000" dirty="0"/>
                </a:p>
              </p:txBody>
            </p:sp>
          </mc:Choice>
          <mc:Fallback xmlns="">
            <p:sp>
              <p:nvSpPr>
                <p:cNvPr id="481" name="正方形/長方形 48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77421" y="4292560"/>
                  <a:ext cx="248239" cy="248554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r="-67500" b="-60976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2" name="正方形/長方形 481"/>
                <p:cNvSpPr/>
                <p:nvPr/>
              </p:nvSpPr>
              <p:spPr>
                <a:xfrm>
                  <a:off x="7540219" y="2938350"/>
                  <a:ext cx="515398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ja-JP" altLang="en-US" sz="2000" dirty="0"/>
                </a:p>
              </p:txBody>
            </p:sp>
          </mc:Choice>
          <mc:Fallback xmlns="">
            <p:sp>
              <p:nvSpPr>
                <p:cNvPr id="482" name="正方形/長方形 48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40219" y="2938350"/>
                  <a:ext cx="515398" cy="400110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84" name="直線矢印コネクタ 483"/>
            <p:cNvCxnSpPr/>
            <p:nvPr/>
          </p:nvCxnSpPr>
          <p:spPr>
            <a:xfrm>
              <a:off x="10130441" y="4411381"/>
              <a:ext cx="1540939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5" name="直線矢印コネクタ 484"/>
            <p:cNvCxnSpPr/>
            <p:nvPr/>
          </p:nvCxnSpPr>
          <p:spPr>
            <a:xfrm flipV="1">
              <a:off x="10130441" y="2985366"/>
              <a:ext cx="0" cy="142601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7" name="円/楕円 486"/>
            <p:cNvSpPr/>
            <p:nvPr/>
          </p:nvSpPr>
          <p:spPr>
            <a:xfrm>
              <a:off x="10261947" y="4083969"/>
              <a:ext cx="56557" cy="63500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88" name="円/楕円 487"/>
            <p:cNvSpPr/>
            <p:nvPr/>
          </p:nvSpPr>
          <p:spPr>
            <a:xfrm>
              <a:off x="10325379" y="4178642"/>
              <a:ext cx="56557" cy="63500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90" name="円/楕円 489"/>
            <p:cNvSpPr/>
            <p:nvPr/>
          </p:nvSpPr>
          <p:spPr>
            <a:xfrm>
              <a:off x="10437544" y="4155960"/>
              <a:ext cx="56557" cy="63500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93" name="円/楕円 492"/>
            <p:cNvSpPr/>
            <p:nvPr/>
          </p:nvSpPr>
          <p:spPr>
            <a:xfrm>
              <a:off x="10504842" y="3935055"/>
              <a:ext cx="56557" cy="63500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96" name="円/楕円 495"/>
            <p:cNvSpPr/>
            <p:nvPr/>
          </p:nvSpPr>
          <p:spPr>
            <a:xfrm>
              <a:off x="10257689" y="3652022"/>
              <a:ext cx="56557" cy="635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97" name="円/楕円 496"/>
            <p:cNvSpPr/>
            <p:nvPr/>
          </p:nvSpPr>
          <p:spPr>
            <a:xfrm>
              <a:off x="10307587" y="3801921"/>
              <a:ext cx="56557" cy="63500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98" name="円/楕円 497"/>
            <p:cNvSpPr/>
            <p:nvPr/>
          </p:nvSpPr>
          <p:spPr>
            <a:xfrm>
              <a:off x="10349358" y="3696400"/>
              <a:ext cx="56557" cy="635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99" name="円/楕円 498"/>
            <p:cNvSpPr/>
            <p:nvPr/>
          </p:nvSpPr>
          <p:spPr>
            <a:xfrm>
              <a:off x="10576784" y="3300448"/>
              <a:ext cx="56557" cy="635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500" name="円/楕円 499"/>
            <p:cNvSpPr/>
            <p:nvPr/>
          </p:nvSpPr>
          <p:spPr>
            <a:xfrm>
              <a:off x="10667292" y="3434077"/>
              <a:ext cx="56557" cy="635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502" name="円/楕円 501"/>
            <p:cNvSpPr/>
            <p:nvPr/>
          </p:nvSpPr>
          <p:spPr>
            <a:xfrm>
              <a:off x="10503297" y="3469086"/>
              <a:ext cx="56557" cy="635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503" name="円/楕円 502"/>
            <p:cNvSpPr/>
            <p:nvPr/>
          </p:nvSpPr>
          <p:spPr>
            <a:xfrm>
              <a:off x="10698233" y="3831999"/>
              <a:ext cx="56557" cy="63500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504" name="円/楕円 503"/>
            <p:cNvSpPr/>
            <p:nvPr/>
          </p:nvSpPr>
          <p:spPr>
            <a:xfrm>
              <a:off x="10833612" y="3685060"/>
              <a:ext cx="56557" cy="635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505" name="円/楕円 504"/>
            <p:cNvSpPr/>
            <p:nvPr/>
          </p:nvSpPr>
          <p:spPr>
            <a:xfrm>
              <a:off x="10951961" y="3334473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508" name="円/楕円 507"/>
            <p:cNvSpPr/>
            <p:nvPr/>
          </p:nvSpPr>
          <p:spPr>
            <a:xfrm>
              <a:off x="11194852" y="3329543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513" name="円/楕円 512"/>
            <p:cNvSpPr/>
            <p:nvPr/>
          </p:nvSpPr>
          <p:spPr>
            <a:xfrm>
              <a:off x="11283217" y="3570169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514" name="円/楕円 513"/>
            <p:cNvSpPr/>
            <p:nvPr/>
          </p:nvSpPr>
          <p:spPr>
            <a:xfrm>
              <a:off x="11253812" y="3489302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515" name="円/楕円 514"/>
            <p:cNvSpPr/>
            <p:nvPr/>
          </p:nvSpPr>
          <p:spPr>
            <a:xfrm>
              <a:off x="11292699" y="3391673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518" name="円/楕円 517"/>
            <p:cNvSpPr/>
            <p:nvPr/>
          </p:nvSpPr>
          <p:spPr>
            <a:xfrm>
              <a:off x="11446046" y="3228705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519" name="円/楕円 518"/>
            <p:cNvSpPr/>
            <p:nvPr/>
          </p:nvSpPr>
          <p:spPr>
            <a:xfrm>
              <a:off x="11484899" y="3326829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521" name="円/楕円 520"/>
            <p:cNvSpPr/>
            <p:nvPr/>
          </p:nvSpPr>
          <p:spPr>
            <a:xfrm>
              <a:off x="11295968" y="3069439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522" name="円/楕円 521"/>
            <p:cNvSpPr/>
            <p:nvPr/>
          </p:nvSpPr>
          <p:spPr>
            <a:xfrm>
              <a:off x="11334820" y="3167562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523" name="円/楕円 522"/>
            <p:cNvSpPr/>
            <p:nvPr/>
          </p:nvSpPr>
          <p:spPr>
            <a:xfrm>
              <a:off x="10956889" y="3877981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525" name="円/楕円 524"/>
            <p:cNvSpPr/>
            <p:nvPr/>
          </p:nvSpPr>
          <p:spPr>
            <a:xfrm>
              <a:off x="11081528" y="3662871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528" name="円/楕円 527"/>
            <p:cNvSpPr/>
            <p:nvPr/>
          </p:nvSpPr>
          <p:spPr>
            <a:xfrm>
              <a:off x="11156991" y="3976475"/>
              <a:ext cx="56557" cy="635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529" name="円/楕円 528"/>
            <p:cNvSpPr/>
            <p:nvPr/>
          </p:nvSpPr>
          <p:spPr>
            <a:xfrm>
              <a:off x="11223515" y="3972037"/>
              <a:ext cx="56557" cy="635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533" name="円/楕円 532"/>
            <p:cNvSpPr/>
            <p:nvPr/>
          </p:nvSpPr>
          <p:spPr>
            <a:xfrm>
              <a:off x="11341829" y="3738499"/>
              <a:ext cx="56557" cy="635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537" name="円/楕円 536"/>
            <p:cNvSpPr/>
            <p:nvPr/>
          </p:nvSpPr>
          <p:spPr>
            <a:xfrm>
              <a:off x="11495014" y="3999528"/>
              <a:ext cx="56557" cy="635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540" name="円/楕円 539"/>
            <p:cNvSpPr/>
            <p:nvPr/>
          </p:nvSpPr>
          <p:spPr>
            <a:xfrm>
              <a:off x="11563714" y="3734492"/>
              <a:ext cx="56557" cy="635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541" name="円/楕円 540"/>
            <p:cNvSpPr/>
            <p:nvPr/>
          </p:nvSpPr>
          <p:spPr>
            <a:xfrm>
              <a:off x="11251497" y="4140797"/>
              <a:ext cx="56557" cy="635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543" name="円/楕円 542"/>
            <p:cNvSpPr/>
            <p:nvPr/>
          </p:nvSpPr>
          <p:spPr>
            <a:xfrm>
              <a:off x="11413844" y="4154111"/>
              <a:ext cx="56557" cy="635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544" name="円/楕円 543"/>
            <p:cNvSpPr/>
            <p:nvPr/>
          </p:nvSpPr>
          <p:spPr>
            <a:xfrm>
              <a:off x="10738131" y="4133277"/>
              <a:ext cx="56557" cy="63500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545" name="円/楕円 544"/>
            <p:cNvSpPr/>
            <p:nvPr/>
          </p:nvSpPr>
          <p:spPr>
            <a:xfrm>
              <a:off x="10755923" y="4000142"/>
              <a:ext cx="56557" cy="63500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6" name="正方形/長方形 545"/>
                <p:cNvSpPr/>
                <p:nvPr/>
              </p:nvSpPr>
              <p:spPr>
                <a:xfrm>
                  <a:off x="11650606" y="4292560"/>
                  <a:ext cx="248240" cy="24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ja-JP" altLang="en-US" sz="2000" dirty="0"/>
                </a:p>
              </p:txBody>
            </p:sp>
          </mc:Choice>
          <mc:Fallback xmlns="">
            <p:sp>
              <p:nvSpPr>
                <p:cNvPr id="546" name="正方形/長方形 54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50606" y="4292560"/>
                  <a:ext cx="248240" cy="248554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r="-63415" b="-60976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7" name="正方形/長方形 546"/>
                <p:cNvSpPr/>
                <p:nvPr/>
              </p:nvSpPr>
              <p:spPr>
                <a:xfrm>
                  <a:off x="9719755" y="2938350"/>
                  <a:ext cx="515398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ja-JP" altLang="en-US" sz="2000" dirty="0"/>
                </a:p>
              </p:txBody>
            </p:sp>
          </mc:Choice>
          <mc:Fallback xmlns="">
            <p:sp>
              <p:nvSpPr>
                <p:cNvPr id="547" name="正方形/長方形 54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19755" y="2938350"/>
                  <a:ext cx="515398" cy="400110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" name="グループ化 6"/>
          <p:cNvGrpSpPr/>
          <p:nvPr/>
        </p:nvGrpSpPr>
        <p:grpSpPr>
          <a:xfrm>
            <a:off x="7988300" y="3079750"/>
            <a:ext cx="1503379" cy="2951707"/>
            <a:chOff x="7988300" y="3079750"/>
            <a:chExt cx="1503379" cy="2951707"/>
          </a:xfrm>
        </p:grpSpPr>
        <p:grpSp>
          <p:nvGrpSpPr>
            <p:cNvPr id="283" name="グループ化 282"/>
            <p:cNvGrpSpPr/>
            <p:nvPr/>
          </p:nvGrpSpPr>
          <p:grpSpPr>
            <a:xfrm>
              <a:off x="8096274" y="4577308"/>
              <a:ext cx="1395405" cy="1454149"/>
              <a:chOff x="688969" y="3316037"/>
              <a:chExt cx="1395405" cy="1454149"/>
            </a:xfrm>
          </p:grpSpPr>
          <p:sp>
            <p:nvSpPr>
              <p:cNvPr id="284" name="円/楕円 283"/>
              <p:cNvSpPr/>
              <p:nvPr/>
            </p:nvSpPr>
            <p:spPr>
              <a:xfrm>
                <a:off x="1282702" y="3316037"/>
                <a:ext cx="234949" cy="234949"/>
              </a:xfrm>
              <a:prstGeom prst="ellipse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85" name="円/楕円 284"/>
              <p:cNvSpPr/>
              <p:nvPr/>
            </p:nvSpPr>
            <p:spPr>
              <a:xfrm>
                <a:off x="910168" y="3912937"/>
                <a:ext cx="234949" cy="234949"/>
              </a:xfrm>
              <a:prstGeom prst="ellipse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86" name="円/楕円 285"/>
              <p:cNvSpPr/>
              <p:nvPr/>
            </p:nvSpPr>
            <p:spPr>
              <a:xfrm>
                <a:off x="1655236" y="3912937"/>
                <a:ext cx="234949" cy="234949"/>
              </a:xfrm>
              <a:prstGeom prst="ellipse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87" name="円/楕円 286"/>
              <p:cNvSpPr/>
              <p:nvPr/>
            </p:nvSpPr>
            <p:spPr>
              <a:xfrm>
                <a:off x="688969" y="4535237"/>
                <a:ext cx="234949" cy="234949"/>
              </a:xfrm>
              <a:prstGeom prst="ellipse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88" name="円/楕円 287"/>
              <p:cNvSpPr/>
              <p:nvPr/>
            </p:nvSpPr>
            <p:spPr>
              <a:xfrm>
                <a:off x="1086913" y="4535237"/>
                <a:ext cx="234949" cy="234949"/>
              </a:xfrm>
              <a:prstGeom prst="ellipse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89" name="円/楕円 288"/>
              <p:cNvSpPr/>
              <p:nvPr/>
            </p:nvSpPr>
            <p:spPr>
              <a:xfrm>
                <a:off x="1470553" y="4535237"/>
                <a:ext cx="234949" cy="234949"/>
              </a:xfrm>
              <a:prstGeom prst="ellipse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90" name="円/楕円 289"/>
              <p:cNvSpPr/>
              <p:nvPr/>
            </p:nvSpPr>
            <p:spPr>
              <a:xfrm>
                <a:off x="1849425" y="4535237"/>
                <a:ext cx="234949" cy="234949"/>
              </a:xfrm>
              <a:prstGeom prst="ellipse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cxnSp>
            <p:nvCxnSpPr>
              <p:cNvPr id="291" name="直線コネクタ 290"/>
              <p:cNvCxnSpPr>
                <a:stCxn id="284" idx="4"/>
                <a:endCxn id="285" idx="0"/>
              </p:cNvCxnSpPr>
              <p:nvPr/>
            </p:nvCxnSpPr>
            <p:spPr>
              <a:xfrm flipH="1">
                <a:off x="1027643" y="3550986"/>
                <a:ext cx="372534" cy="36195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直線コネクタ 291"/>
              <p:cNvCxnSpPr>
                <a:stCxn id="284" idx="4"/>
                <a:endCxn id="286" idx="0"/>
              </p:cNvCxnSpPr>
              <p:nvPr/>
            </p:nvCxnSpPr>
            <p:spPr>
              <a:xfrm>
                <a:off x="1400177" y="3550986"/>
                <a:ext cx="372534" cy="36195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直線コネクタ 292"/>
              <p:cNvCxnSpPr>
                <a:stCxn id="285" idx="4"/>
                <a:endCxn id="287" idx="0"/>
              </p:cNvCxnSpPr>
              <p:nvPr/>
            </p:nvCxnSpPr>
            <p:spPr>
              <a:xfrm flipH="1">
                <a:off x="806444" y="4147886"/>
                <a:ext cx="221199" cy="38735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直線コネクタ 293"/>
              <p:cNvCxnSpPr>
                <a:stCxn id="285" idx="4"/>
                <a:endCxn id="288" idx="0"/>
              </p:cNvCxnSpPr>
              <p:nvPr/>
            </p:nvCxnSpPr>
            <p:spPr>
              <a:xfrm>
                <a:off x="1027643" y="4147886"/>
                <a:ext cx="176745" cy="38735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直線コネクタ 294"/>
              <p:cNvCxnSpPr>
                <a:stCxn id="286" idx="4"/>
                <a:endCxn id="289" idx="0"/>
              </p:cNvCxnSpPr>
              <p:nvPr/>
            </p:nvCxnSpPr>
            <p:spPr>
              <a:xfrm flipH="1">
                <a:off x="1588028" y="4147886"/>
                <a:ext cx="184683" cy="38735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直線コネクタ 295"/>
              <p:cNvCxnSpPr>
                <a:stCxn id="286" idx="4"/>
                <a:endCxn id="290" idx="0"/>
              </p:cNvCxnSpPr>
              <p:nvPr/>
            </p:nvCxnSpPr>
            <p:spPr>
              <a:xfrm>
                <a:off x="1772711" y="4147886"/>
                <a:ext cx="194189" cy="38735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79" name="直線コネクタ 578"/>
            <p:cNvCxnSpPr/>
            <p:nvPr/>
          </p:nvCxnSpPr>
          <p:spPr>
            <a:xfrm>
              <a:off x="8737600" y="3079750"/>
              <a:ext cx="14288" cy="1316038"/>
            </a:xfrm>
            <a:prstGeom prst="line">
              <a:avLst/>
            </a:prstGeom>
            <a:ln w="444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0" name="直線コネクタ 579"/>
            <p:cNvCxnSpPr/>
            <p:nvPr/>
          </p:nvCxnSpPr>
          <p:spPr>
            <a:xfrm flipH="1">
              <a:off x="8769351" y="3276600"/>
              <a:ext cx="685799" cy="882650"/>
            </a:xfrm>
            <a:prstGeom prst="line">
              <a:avLst/>
            </a:prstGeom>
            <a:ln w="444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1" name="直線コネクタ 580"/>
            <p:cNvCxnSpPr/>
            <p:nvPr/>
          </p:nvCxnSpPr>
          <p:spPr>
            <a:xfrm>
              <a:off x="7988300" y="3752850"/>
              <a:ext cx="749300" cy="19050"/>
            </a:xfrm>
            <a:prstGeom prst="line">
              <a:avLst/>
            </a:prstGeom>
            <a:ln w="444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グループ化 7"/>
          <p:cNvGrpSpPr/>
          <p:nvPr/>
        </p:nvGrpSpPr>
        <p:grpSpPr>
          <a:xfrm>
            <a:off x="10131425" y="3079750"/>
            <a:ext cx="1553369" cy="2951707"/>
            <a:chOff x="10131425" y="3079750"/>
            <a:chExt cx="1553369" cy="2951707"/>
          </a:xfrm>
        </p:grpSpPr>
        <p:grpSp>
          <p:nvGrpSpPr>
            <p:cNvPr id="297" name="グループ化 296"/>
            <p:cNvGrpSpPr/>
            <p:nvPr/>
          </p:nvGrpSpPr>
          <p:grpSpPr>
            <a:xfrm>
              <a:off x="10215360" y="4577308"/>
              <a:ext cx="1395405" cy="1454149"/>
              <a:chOff x="688969" y="3316037"/>
              <a:chExt cx="1395405" cy="1454149"/>
            </a:xfrm>
          </p:grpSpPr>
          <p:sp>
            <p:nvSpPr>
              <p:cNvPr id="298" name="円/楕円 297"/>
              <p:cNvSpPr/>
              <p:nvPr/>
            </p:nvSpPr>
            <p:spPr>
              <a:xfrm>
                <a:off x="1282702" y="3316037"/>
                <a:ext cx="234949" cy="234949"/>
              </a:xfrm>
              <a:prstGeom prst="ellipse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99" name="円/楕円 298"/>
              <p:cNvSpPr/>
              <p:nvPr/>
            </p:nvSpPr>
            <p:spPr>
              <a:xfrm>
                <a:off x="910168" y="3912937"/>
                <a:ext cx="234949" cy="234949"/>
              </a:xfrm>
              <a:prstGeom prst="ellipse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00" name="円/楕円 299"/>
              <p:cNvSpPr/>
              <p:nvPr/>
            </p:nvSpPr>
            <p:spPr>
              <a:xfrm>
                <a:off x="1655236" y="3912937"/>
                <a:ext cx="234949" cy="234949"/>
              </a:xfrm>
              <a:prstGeom prst="ellipse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01" name="円/楕円 300"/>
              <p:cNvSpPr/>
              <p:nvPr/>
            </p:nvSpPr>
            <p:spPr>
              <a:xfrm>
                <a:off x="688969" y="4535237"/>
                <a:ext cx="234949" cy="234949"/>
              </a:xfrm>
              <a:prstGeom prst="ellipse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02" name="円/楕円 301"/>
              <p:cNvSpPr/>
              <p:nvPr/>
            </p:nvSpPr>
            <p:spPr>
              <a:xfrm>
                <a:off x="1086913" y="4535237"/>
                <a:ext cx="234949" cy="234949"/>
              </a:xfrm>
              <a:prstGeom prst="ellipse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03" name="円/楕円 302"/>
              <p:cNvSpPr/>
              <p:nvPr/>
            </p:nvSpPr>
            <p:spPr>
              <a:xfrm>
                <a:off x="1470553" y="4535237"/>
                <a:ext cx="234949" cy="234949"/>
              </a:xfrm>
              <a:prstGeom prst="ellipse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04" name="円/楕円 303"/>
              <p:cNvSpPr/>
              <p:nvPr/>
            </p:nvSpPr>
            <p:spPr>
              <a:xfrm>
                <a:off x="1849425" y="4535237"/>
                <a:ext cx="234949" cy="234949"/>
              </a:xfrm>
              <a:prstGeom prst="ellipse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cxnSp>
            <p:nvCxnSpPr>
              <p:cNvPr id="305" name="直線コネクタ 304"/>
              <p:cNvCxnSpPr>
                <a:stCxn id="298" idx="4"/>
                <a:endCxn id="299" idx="0"/>
              </p:cNvCxnSpPr>
              <p:nvPr/>
            </p:nvCxnSpPr>
            <p:spPr>
              <a:xfrm flipH="1">
                <a:off x="1027643" y="3550986"/>
                <a:ext cx="372534" cy="36195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6" name="直線コネクタ 305"/>
              <p:cNvCxnSpPr>
                <a:stCxn id="298" idx="4"/>
                <a:endCxn id="300" idx="0"/>
              </p:cNvCxnSpPr>
              <p:nvPr/>
            </p:nvCxnSpPr>
            <p:spPr>
              <a:xfrm>
                <a:off x="1400177" y="3550986"/>
                <a:ext cx="372534" cy="36195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" name="直線コネクタ 306"/>
              <p:cNvCxnSpPr>
                <a:stCxn id="299" idx="4"/>
                <a:endCxn id="301" idx="0"/>
              </p:cNvCxnSpPr>
              <p:nvPr/>
            </p:nvCxnSpPr>
            <p:spPr>
              <a:xfrm flipH="1">
                <a:off x="806444" y="4147886"/>
                <a:ext cx="221199" cy="38735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" name="直線コネクタ 307"/>
              <p:cNvCxnSpPr>
                <a:stCxn id="299" idx="4"/>
                <a:endCxn id="302" idx="0"/>
              </p:cNvCxnSpPr>
              <p:nvPr/>
            </p:nvCxnSpPr>
            <p:spPr>
              <a:xfrm>
                <a:off x="1027643" y="4147886"/>
                <a:ext cx="176745" cy="38735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直線コネクタ 308"/>
              <p:cNvCxnSpPr>
                <a:stCxn id="300" idx="4"/>
                <a:endCxn id="303" idx="0"/>
              </p:cNvCxnSpPr>
              <p:nvPr/>
            </p:nvCxnSpPr>
            <p:spPr>
              <a:xfrm flipH="1">
                <a:off x="1588028" y="4147886"/>
                <a:ext cx="184683" cy="38735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" name="直線コネクタ 309"/>
              <p:cNvCxnSpPr>
                <a:stCxn id="300" idx="4"/>
                <a:endCxn id="304" idx="0"/>
              </p:cNvCxnSpPr>
              <p:nvPr/>
            </p:nvCxnSpPr>
            <p:spPr>
              <a:xfrm>
                <a:off x="1772711" y="4147886"/>
                <a:ext cx="194189" cy="38735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82" name="直線コネクタ 581"/>
            <p:cNvCxnSpPr/>
            <p:nvPr/>
          </p:nvCxnSpPr>
          <p:spPr>
            <a:xfrm>
              <a:off x="10933113" y="3079750"/>
              <a:ext cx="14288" cy="1316038"/>
            </a:xfrm>
            <a:prstGeom prst="line">
              <a:avLst/>
            </a:prstGeom>
            <a:ln w="444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3" name="直線コネクタ 582"/>
            <p:cNvCxnSpPr/>
            <p:nvPr/>
          </p:nvCxnSpPr>
          <p:spPr>
            <a:xfrm flipH="1">
              <a:off x="10941844" y="3350419"/>
              <a:ext cx="742950" cy="683419"/>
            </a:xfrm>
            <a:prstGeom prst="line">
              <a:avLst/>
            </a:prstGeom>
            <a:ln w="444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4" name="直線コネクタ 583"/>
            <p:cNvCxnSpPr/>
            <p:nvPr/>
          </p:nvCxnSpPr>
          <p:spPr>
            <a:xfrm>
              <a:off x="10131425" y="3771900"/>
              <a:ext cx="819944" cy="16669"/>
            </a:xfrm>
            <a:prstGeom prst="line">
              <a:avLst/>
            </a:prstGeom>
            <a:ln w="444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51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30541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1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0" name="直線コネクタ 99"/>
          <p:cNvCxnSpPr/>
          <p:nvPr/>
        </p:nvCxnSpPr>
        <p:spPr>
          <a:xfrm>
            <a:off x="7861465" y="2318076"/>
            <a:ext cx="1290213" cy="3500833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線コネクタ 100"/>
          <p:cNvCxnSpPr/>
          <p:nvPr/>
        </p:nvCxnSpPr>
        <p:spPr>
          <a:xfrm>
            <a:off x="8395855" y="2320763"/>
            <a:ext cx="1289223" cy="3498146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583581" y="365126"/>
            <a:ext cx="10757519" cy="733270"/>
          </a:xfrm>
        </p:spPr>
        <p:txBody>
          <a:bodyPr/>
          <a:lstStyle/>
          <a:p>
            <a:r>
              <a:rPr kumimoji="1" lang="en-US" altLang="ja-JP" dirty="0" smtClean="0"/>
              <a:t>Support Vector Machine 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83581" y="1343722"/>
            <a:ext cx="5753719" cy="551427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ja-JP" altLang="en-US" sz="2400" dirty="0" smtClean="0"/>
              <a:t>特徴空間が超平面（</a:t>
            </a:r>
            <a:r>
              <a:rPr lang="en-US" altLang="ja-JP" sz="2400" dirty="0" smtClean="0"/>
              <a:t>2</a:t>
            </a:r>
            <a:r>
              <a:rPr lang="ja-JP" altLang="en-US" sz="2400" dirty="0" smtClean="0"/>
              <a:t>次元なら直線）で分離可能なとき・・・</a:t>
            </a:r>
            <a:endParaRPr lang="en-US" altLang="ja-JP" sz="2400" dirty="0" smtClean="0"/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ja-JP" altLang="en-US" sz="2400" dirty="0" smtClean="0"/>
              <a:t>超平面と最も近いデータ点との距離が最大となるような超平面を選択する</a:t>
            </a:r>
            <a:endParaRPr lang="en-US" altLang="ja-JP" sz="2400" dirty="0" smtClean="0"/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ja-JP" altLang="en-US" sz="2000" dirty="0" smtClean="0"/>
              <a:t>これをマージン最大化という</a:t>
            </a:r>
            <a:endParaRPr lang="en-US" altLang="ja-JP" sz="2000" dirty="0" smtClean="0"/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ja-JP" altLang="en-US" sz="2000" dirty="0" smtClean="0"/>
              <a:t>最近傍点をサポートベクトルという</a:t>
            </a:r>
            <a:endParaRPr lang="en-US" altLang="ja-JP" sz="2000" dirty="0" smtClean="0"/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ja-JP" altLang="en-US" sz="2400" dirty="0" smtClean="0"/>
              <a:t>超平面の方程式だけを記録すればよいのでメモリ消費が少ない</a:t>
            </a:r>
            <a:endParaRPr lang="en-US" altLang="ja-JP" sz="1600" dirty="0" smtClean="0"/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endParaRPr lang="en-US" altLang="ja-JP" sz="1600" dirty="0" smtClean="0"/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ja-JP" sz="2000" dirty="0" smtClean="0"/>
              <a:t>※</a:t>
            </a:r>
            <a:r>
              <a:rPr lang="ja-JP" altLang="en-US" sz="2000" dirty="0" smtClean="0"/>
              <a:t>線形分離不可能な場合 </a:t>
            </a:r>
            <a:endParaRPr lang="en-US" altLang="ja-JP" sz="2000" dirty="0" smtClean="0"/>
          </a:p>
          <a:p>
            <a:pPr marL="457200" lvl="1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ja-JP" sz="2000" dirty="0" smtClean="0">
                <a:sym typeface="Wingdings" panose="05000000000000000000" pitchFamily="2" charset="2"/>
              </a:rPr>
              <a:t> </a:t>
            </a:r>
            <a:r>
              <a:rPr lang="ja-JP" altLang="en-US" sz="2000" dirty="0" smtClean="0">
                <a:sym typeface="Wingdings" panose="05000000000000000000" pitchFamily="2" charset="2"/>
              </a:rPr>
              <a:t>ソフトマージン</a:t>
            </a:r>
            <a:r>
              <a:rPr lang="en-US" altLang="ja-JP" sz="2000" dirty="0" smtClean="0">
                <a:sym typeface="Wingdings" panose="05000000000000000000" pitchFamily="2" charset="2"/>
              </a:rPr>
              <a:t>SVM</a:t>
            </a:r>
          </a:p>
          <a:p>
            <a:pPr marL="457200" lvl="1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ja-JP" sz="2000" dirty="0" smtClean="0">
                <a:sym typeface="Wingdings" panose="05000000000000000000" pitchFamily="2" charset="2"/>
              </a:rPr>
              <a:t> </a:t>
            </a:r>
            <a:r>
              <a:rPr lang="ja-JP" altLang="en-US" sz="2000" dirty="0" smtClean="0">
                <a:sym typeface="Wingdings" panose="05000000000000000000" pitchFamily="2" charset="2"/>
              </a:rPr>
              <a:t>カーネルトリック</a:t>
            </a:r>
            <a:endParaRPr lang="en-US" altLang="ja-JP" sz="2000" dirty="0" smtClean="0"/>
          </a:p>
          <a:p>
            <a:pPr marL="457200" lvl="1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ja-JP" altLang="en-US" sz="2000" dirty="0"/>
              <a:t>詳細</a:t>
            </a:r>
            <a:r>
              <a:rPr lang="ja-JP" altLang="en-US" sz="2000" dirty="0" smtClean="0"/>
              <a:t>はパターン認識の講義へ</a:t>
            </a:r>
            <a:endParaRPr lang="en-US" altLang="ja-JP" sz="2000" dirty="0" smtClean="0"/>
          </a:p>
          <a:p>
            <a:pPr lvl="1">
              <a:lnSpc>
                <a:spcPct val="100000"/>
              </a:lnSpc>
              <a:spcBef>
                <a:spcPts val="600"/>
              </a:spcBef>
            </a:pPr>
            <a:endParaRPr lang="en-US" altLang="ja-JP" sz="2000" dirty="0"/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lang="en-US" altLang="ja-JP" sz="2400" dirty="0" smtClean="0"/>
          </a:p>
        </p:txBody>
      </p:sp>
      <p:grpSp>
        <p:nvGrpSpPr>
          <p:cNvPr id="11" name="グループ化 10"/>
          <p:cNvGrpSpPr/>
          <p:nvPr/>
        </p:nvGrpSpPr>
        <p:grpSpPr>
          <a:xfrm>
            <a:off x="7054060" y="2017383"/>
            <a:ext cx="3864078" cy="3863083"/>
            <a:chOff x="7551174" y="1982912"/>
            <a:chExt cx="3864078" cy="3863083"/>
          </a:xfrm>
        </p:grpSpPr>
        <p:cxnSp>
          <p:nvCxnSpPr>
            <p:cNvPr id="12" name="直線矢印コネクタ 11"/>
            <p:cNvCxnSpPr/>
            <p:nvPr/>
          </p:nvCxnSpPr>
          <p:spPr>
            <a:xfrm>
              <a:off x="7551174" y="5840361"/>
              <a:ext cx="3864078" cy="0"/>
            </a:xfrm>
            <a:prstGeom prst="straightConnector1">
              <a:avLst/>
            </a:prstGeom>
            <a:ln w="412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線矢印コネクタ 12"/>
            <p:cNvCxnSpPr/>
            <p:nvPr/>
          </p:nvCxnSpPr>
          <p:spPr>
            <a:xfrm flipV="1">
              <a:off x="7558355" y="1982912"/>
              <a:ext cx="0" cy="3863083"/>
            </a:xfrm>
            <a:prstGeom prst="straightConnector1">
              <a:avLst/>
            </a:prstGeom>
            <a:ln w="412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円/楕円 13"/>
          <p:cNvSpPr/>
          <p:nvPr/>
        </p:nvSpPr>
        <p:spPr>
          <a:xfrm rot="973546">
            <a:off x="7455450" y="3923685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円/楕円 14"/>
          <p:cNvSpPr/>
          <p:nvPr/>
        </p:nvSpPr>
        <p:spPr>
          <a:xfrm rot="973546">
            <a:off x="7594036" y="4176040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円/楕円 15"/>
          <p:cNvSpPr/>
          <p:nvPr/>
        </p:nvSpPr>
        <p:spPr>
          <a:xfrm rot="973546">
            <a:off x="7446168" y="4570309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円/楕円 16"/>
          <p:cNvSpPr/>
          <p:nvPr/>
        </p:nvSpPr>
        <p:spPr>
          <a:xfrm rot="973546">
            <a:off x="7291237" y="3372337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円/楕円 17"/>
          <p:cNvSpPr/>
          <p:nvPr/>
        </p:nvSpPr>
        <p:spPr>
          <a:xfrm rot="973546">
            <a:off x="7429822" y="3624693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円/楕円 18"/>
          <p:cNvSpPr/>
          <p:nvPr/>
        </p:nvSpPr>
        <p:spPr>
          <a:xfrm rot="973546">
            <a:off x="7143369" y="3766607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円/楕円 19"/>
          <p:cNvSpPr/>
          <p:nvPr/>
        </p:nvSpPr>
        <p:spPr>
          <a:xfrm rot="973546">
            <a:off x="7281955" y="4018962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円/楕円 20"/>
          <p:cNvSpPr/>
          <p:nvPr/>
        </p:nvSpPr>
        <p:spPr>
          <a:xfrm rot="973546">
            <a:off x="7531470" y="3389242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円/楕円 21"/>
          <p:cNvSpPr/>
          <p:nvPr/>
        </p:nvSpPr>
        <p:spPr>
          <a:xfrm rot="973546">
            <a:off x="7670056" y="3641598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円/楕円 22"/>
          <p:cNvSpPr/>
          <p:nvPr/>
        </p:nvSpPr>
        <p:spPr>
          <a:xfrm rot="973546">
            <a:off x="7859288" y="3902067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円/楕円 23"/>
          <p:cNvSpPr/>
          <p:nvPr/>
        </p:nvSpPr>
        <p:spPr>
          <a:xfrm rot="973546">
            <a:off x="7997874" y="4154422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円/楕円 24"/>
          <p:cNvSpPr/>
          <p:nvPr/>
        </p:nvSpPr>
        <p:spPr>
          <a:xfrm rot="973546">
            <a:off x="8094989" y="3289752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円/楕円 25"/>
          <p:cNvSpPr/>
          <p:nvPr/>
        </p:nvSpPr>
        <p:spPr>
          <a:xfrm rot="973546">
            <a:off x="8707125" y="4676853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円/楕円 26"/>
          <p:cNvSpPr/>
          <p:nvPr/>
        </p:nvSpPr>
        <p:spPr>
          <a:xfrm rot="973546">
            <a:off x="7711420" y="4296336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円/楕円 27"/>
          <p:cNvSpPr/>
          <p:nvPr/>
        </p:nvSpPr>
        <p:spPr>
          <a:xfrm rot="973546">
            <a:off x="7850006" y="4548691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円/楕円 28"/>
          <p:cNvSpPr/>
          <p:nvPr/>
        </p:nvSpPr>
        <p:spPr>
          <a:xfrm rot="973546">
            <a:off x="8099521" y="3918972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円/楕円 29"/>
          <p:cNvSpPr/>
          <p:nvPr/>
        </p:nvSpPr>
        <p:spPr>
          <a:xfrm rot="973546">
            <a:off x="8238107" y="4171327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円/楕円 30"/>
          <p:cNvSpPr/>
          <p:nvPr/>
        </p:nvSpPr>
        <p:spPr>
          <a:xfrm rot="973546">
            <a:off x="7935308" y="3367625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円/楕円 31"/>
          <p:cNvSpPr/>
          <p:nvPr/>
        </p:nvSpPr>
        <p:spPr>
          <a:xfrm rot="973546">
            <a:off x="8073893" y="3619980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円/楕円 32"/>
          <p:cNvSpPr/>
          <p:nvPr/>
        </p:nvSpPr>
        <p:spPr>
          <a:xfrm rot="9067737">
            <a:off x="9696689" y="4200701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円/楕円 33"/>
          <p:cNvSpPr/>
          <p:nvPr/>
        </p:nvSpPr>
        <p:spPr>
          <a:xfrm rot="9067737">
            <a:off x="9420116" y="4120721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円/楕円 34"/>
          <p:cNvSpPr/>
          <p:nvPr/>
        </p:nvSpPr>
        <p:spPr>
          <a:xfrm rot="9067737">
            <a:off x="9690011" y="4741979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円/楕円 36"/>
          <p:cNvSpPr/>
          <p:nvPr/>
        </p:nvSpPr>
        <p:spPr>
          <a:xfrm rot="9067737">
            <a:off x="9521809" y="3817647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円/楕円 37"/>
          <p:cNvSpPr/>
          <p:nvPr/>
        </p:nvSpPr>
        <p:spPr>
          <a:xfrm rot="9067737">
            <a:off x="9245236" y="3737667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円/楕円 38"/>
          <p:cNvSpPr/>
          <p:nvPr/>
        </p:nvSpPr>
        <p:spPr>
          <a:xfrm rot="9067737">
            <a:off x="9515131" y="4358925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円/楕円 39"/>
          <p:cNvSpPr/>
          <p:nvPr/>
        </p:nvSpPr>
        <p:spPr>
          <a:xfrm rot="9067737">
            <a:off x="9238559" y="4278945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円/楕円 40"/>
          <p:cNvSpPr/>
          <p:nvPr/>
        </p:nvSpPr>
        <p:spPr>
          <a:xfrm rot="9067737">
            <a:off x="10196451" y="5014869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円/楕円 41"/>
          <p:cNvSpPr/>
          <p:nvPr/>
        </p:nvSpPr>
        <p:spPr>
          <a:xfrm rot="9067737">
            <a:off x="9919879" y="4934889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円/楕円 42"/>
          <p:cNvSpPr/>
          <p:nvPr/>
        </p:nvSpPr>
        <p:spPr>
          <a:xfrm rot="9067737">
            <a:off x="10021571" y="4631815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円/楕円 43"/>
          <p:cNvSpPr/>
          <p:nvPr/>
        </p:nvSpPr>
        <p:spPr>
          <a:xfrm rot="9067737">
            <a:off x="9744999" y="4551835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円/楕円 44"/>
          <p:cNvSpPr/>
          <p:nvPr/>
        </p:nvSpPr>
        <p:spPr>
          <a:xfrm rot="9067737">
            <a:off x="10014894" y="5173093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円/楕円 45"/>
          <p:cNvSpPr/>
          <p:nvPr/>
        </p:nvSpPr>
        <p:spPr>
          <a:xfrm rot="9067737">
            <a:off x="9738321" y="5093113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円/楕円 46"/>
          <p:cNvSpPr/>
          <p:nvPr/>
        </p:nvSpPr>
        <p:spPr>
          <a:xfrm rot="9067737">
            <a:off x="9420250" y="5043278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円/楕円 54"/>
          <p:cNvSpPr/>
          <p:nvPr/>
        </p:nvSpPr>
        <p:spPr>
          <a:xfrm rot="9067737">
            <a:off x="9745132" y="5474391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円/楕円 55"/>
          <p:cNvSpPr/>
          <p:nvPr/>
        </p:nvSpPr>
        <p:spPr>
          <a:xfrm rot="9067737">
            <a:off x="8535110" y="2765511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円/楕円 56"/>
          <p:cNvSpPr/>
          <p:nvPr/>
        </p:nvSpPr>
        <p:spPr>
          <a:xfrm rot="6181547">
            <a:off x="8830767" y="2206894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円/楕円 58"/>
          <p:cNvSpPr/>
          <p:nvPr/>
        </p:nvSpPr>
        <p:spPr>
          <a:xfrm rot="6181547">
            <a:off x="9229207" y="2573325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円/楕円 59"/>
          <p:cNvSpPr/>
          <p:nvPr/>
        </p:nvSpPr>
        <p:spPr>
          <a:xfrm rot="6181547">
            <a:off x="8984981" y="2725781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3" name="円/楕円 62"/>
          <p:cNvSpPr/>
          <p:nvPr/>
        </p:nvSpPr>
        <p:spPr>
          <a:xfrm rot="6181547">
            <a:off x="8827298" y="2447696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5" name="円/楕円 64"/>
          <p:cNvSpPr/>
          <p:nvPr/>
        </p:nvSpPr>
        <p:spPr>
          <a:xfrm rot="6181547">
            <a:off x="9770528" y="2378590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6" name="円/楕円 65"/>
          <p:cNvSpPr/>
          <p:nvPr/>
        </p:nvSpPr>
        <p:spPr>
          <a:xfrm rot="6181547">
            <a:off x="9526302" y="2531047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7" name="円/楕円 66"/>
          <p:cNvSpPr/>
          <p:nvPr/>
        </p:nvSpPr>
        <p:spPr>
          <a:xfrm rot="6181547">
            <a:off x="9368619" y="2252962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8" name="円/楕円 67"/>
          <p:cNvSpPr/>
          <p:nvPr/>
        </p:nvSpPr>
        <p:spPr>
          <a:xfrm rot="6181547">
            <a:off x="9124393" y="2405418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9" name="円/楕円 68"/>
          <p:cNvSpPr/>
          <p:nvPr/>
        </p:nvSpPr>
        <p:spPr>
          <a:xfrm rot="6181547">
            <a:off x="9767059" y="2619393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0" name="円/楕円 69"/>
          <p:cNvSpPr/>
          <p:nvPr/>
        </p:nvSpPr>
        <p:spPr>
          <a:xfrm rot="6181547">
            <a:off x="9522833" y="2771849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1" name="円/楕円 70"/>
          <p:cNvSpPr/>
          <p:nvPr/>
        </p:nvSpPr>
        <p:spPr>
          <a:xfrm rot="6181547">
            <a:off x="9273334" y="2975326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2" name="円/楕円 71"/>
          <p:cNvSpPr/>
          <p:nvPr/>
        </p:nvSpPr>
        <p:spPr>
          <a:xfrm rot="6181547">
            <a:off x="9029108" y="3127783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3" name="円/楕円 72"/>
          <p:cNvSpPr/>
          <p:nvPr/>
        </p:nvSpPr>
        <p:spPr>
          <a:xfrm rot="6181547">
            <a:off x="9749596" y="3925416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4" name="円/楕円 73"/>
          <p:cNvSpPr/>
          <p:nvPr/>
        </p:nvSpPr>
        <p:spPr>
          <a:xfrm rot="6181547">
            <a:off x="9427548" y="3494214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5" name="円/楕円 74"/>
          <p:cNvSpPr/>
          <p:nvPr/>
        </p:nvSpPr>
        <p:spPr>
          <a:xfrm rot="6181547">
            <a:off x="8871425" y="2849697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7" name="円/楕円 76"/>
          <p:cNvSpPr/>
          <p:nvPr/>
        </p:nvSpPr>
        <p:spPr>
          <a:xfrm rot="6181547">
            <a:off x="9269865" y="3216129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8" name="円/楕円 77"/>
          <p:cNvSpPr/>
          <p:nvPr/>
        </p:nvSpPr>
        <p:spPr>
          <a:xfrm rot="6181547">
            <a:off x="9025639" y="3368585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9" name="円/楕円 78"/>
          <p:cNvSpPr/>
          <p:nvPr/>
        </p:nvSpPr>
        <p:spPr>
          <a:xfrm rot="6181547">
            <a:off x="9811186" y="3021394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0" name="円/楕円 79"/>
          <p:cNvSpPr/>
          <p:nvPr/>
        </p:nvSpPr>
        <p:spPr>
          <a:xfrm rot="6181547">
            <a:off x="9566960" y="3173851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1" name="円/楕円 80"/>
          <p:cNvSpPr/>
          <p:nvPr/>
        </p:nvSpPr>
        <p:spPr>
          <a:xfrm rot="9067737">
            <a:off x="10342498" y="3811324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2" name="円/楕円 81"/>
          <p:cNvSpPr/>
          <p:nvPr/>
        </p:nvSpPr>
        <p:spPr>
          <a:xfrm rot="9067737">
            <a:off x="10065925" y="3731344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3" name="円/楕円 82"/>
          <p:cNvSpPr/>
          <p:nvPr/>
        </p:nvSpPr>
        <p:spPr>
          <a:xfrm rot="9067737">
            <a:off x="10335820" y="4352602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4" name="円/楕円 83"/>
          <p:cNvSpPr/>
          <p:nvPr/>
        </p:nvSpPr>
        <p:spPr>
          <a:xfrm rot="9067737">
            <a:off x="10059248" y="4272622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5" name="円/楕円 84"/>
          <p:cNvSpPr/>
          <p:nvPr/>
        </p:nvSpPr>
        <p:spPr>
          <a:xfrm rot="9067737">
            <a:off x="10167618" y="3428270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6" name="円/楕円 85"/>
          <p:cNvSpPr/>
          <p:nvPr/>
        </p:nvSpPr>
        <p:spPr>
          <a:xfrm rot="9067737">
            <a:off x="9891045" y="3348290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7" name="円/楕円 86"/>
          <p:cNvSpPr/>
          <p:nvPr/>
        </p:nvSpPr>
        <p:spPr>
          <a:xfrm rot="9067737">
            <a:off x="10160940" y="3969548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8" name="円/楕円 87"/>
          <p:cNvSpPr/>
          <p:nvPr/>
        </p:nvSpPr>
        <p:spPr>
          <a:xfrm rot="9067737">
            <a:off x="9884368" y="3889568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9" name="円/楕円 88"/>
          <p:cNvSpPr/>
          <p:nvPr/>
        </p:nvSpPr>
        <p:spPr>
          <a:xfrm rot="9067737">
            <a:off x="10667380" y="4242438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0" name="円/楕円 89"/>
          <p:cNvSpPr/>
          <p:nvPr/>
        </p:nvSpPr>
        <p:spPr>
          <a:xfrm rot="9067737">
            <a:off x="10390808" y="4162458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1" name="円/楕円 90"/>
          <p:cNvSpPr/>
          <p:nvPr/>
        </p:nvSpPr>
        <p:spPr>
          <a:xfrm rot="9067737">
            <a:off x="9891179" y="4270847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2" name="円/楕円 91"/>
          <p:cNvSpPr/>
          <p:nvPr/>
        </p:nvSpPr>
        <p:spPr>
          <a:xfrm rot="6181547">
            <a:off x="10317583" y="2952380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3" name="円/楕円 92"/>
          <p:cNvSpPr/>
          <p:nvPr/>
        </p:nvSpPr>
        <p:spPr>
          <a:xfrm rot="6181547">
            <a:off x="10073357" y="3104837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4" name="円/楕円 93"/>
          <p:cNvSpPr/>
          <p:nvPr/>
        </p:nvSpPr>
        <p:spPr>
          <a:xfrm rot="6181547">
            <a:off x="9749270" y="3562867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97" name="直線コネクタ 96"/>
          <p:cNvCxnSpPr/>
          <p:nvPr/>
        </p:nvCxnSpPr>
        <p:spPr>
          <a:xfrm>
            <a:off x="8122722" y="2303308"/>
            <a:ext cx="1291279" cy="350372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線コネクタ 111"/>
          <p:cNvCxnSpPr/>
          <p:nvPr/>
        </p:nvCxnSpPr>
        <p:spPr>
          <a:xfrm flipV="1">
            <a:off x="8517730" y="3262313"/>
            <a:ext cx="228601" cy="83346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正方形/長方形 116"/>
          <p:cNvSpPr/>
          <p:nvPr/>
        </p:nvSpPr>
        <p:spPr>
          <a:xfrm>
            <a:off x="8446039" y="3015734"/>
            <a:ext cx="3064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/>
              <a:t>d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52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18777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13615" y="836675"/>
            <a:ext cx="4634635" cy="733270"/>
          </a:xfrm>
        </p:spPr>
        <p:txBody>
          <a:bodyPr/>
          <a:lstStyle/>
          <a:p>
            <a:r>
              <a:rPr kumimoji="1" lang="ja-JP" altLang="en-US" dirty="0" smtClean="0"/>
              <a:t>識別器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13615" y="1986721"/>
            <a:ext cx="5910985" cy="3842579"/>
          </a:xfrm>
        </p:spPr>
        <p:txBody>
          <a:bodyPr>
            <a:normAutofit/>
          </a:bodyPr>
          <a:lstStyle/>
          <a:p>
            <a:r>
              <a:rPr lang="ja-JP" altLang="en-US" dirty="0" smtClean="0"/>
              <a:t>識別器 </a:t>
            </a:r>
            <a:r>
              <a:rPr lang="en-US" altLang="ja-JP" dirty="0" smtClean="0"/>
              <a:t>: </a:t>
            </a:r>
            <a:r>
              <a:rPr lang="ja-JP" altLang="en-US" dirty="0" smtClean="0"/>
              <a:t>教師データに基づき特徴空間を分割することで，未知データへのラベル付けを行なう</a:t>
            </a:r>
            <a:endParaRPr lang="en-US" altLang="ja-JP" dirty="0" smtClean="0"/>
          </a:p>
          <a:p>
            <a:endParaRPr lang="en-US" altLang="ja-JP" dirty="0" smtClean="0"/>
          </a:p>
          <a:p>
            <a:r>
              <a:rPr lang="ja-JP" altLang="en-US" dirty="0" smtClean="0"/>
              <a:t>特に</a:t>
            </a:r>
            <a:r>
              <a:rPr kumimoji="1" lang="ja-JP" altLang="en-US" dirty="0" smtClean="0"/>
              <a:t>有名な下の識別器を紹介</a:t>
            </a:r>
            <a:endParaRPr kumimoji="1" lang="en-US" altLang="ja-JP" dirty="0" smtClean="0"/>
          </a:p>
          <a:p>
            <a:pPr lvl="1"/>
            <a:r>
              <a:rPr kumimoji="1" lang="en-US" altLang="ja-JP" dirty="0" smtClean="0"/>
              <a:t>K Nearest Neighbor</a:t>
            </a:r>
          </a:p>
          <a:p>
            <a:pPr lvl="1"/>
            <a:r>
              <a:rPr lang="en-US" altLang="ja-JP" dirty="0" smtClean="0"/>
              <a:t>Random Forests</a:t>
            </a:r>
          </a:p>
          <a:p>
            <a:pPr lvl="1"/>
            <a:r>
              <a:rPr kumimoji="1" lang="en-US" altLang="ja-JP" dirty="0" smtClean="0"/>
              <a:t>Support Vector Machine </a:t>
            </a:r>
            <a:endParaRPr kumimoji="1" lang="ja-JP" altLang="en-US" dirty="0"/>
          </a:p>
        </p:txBody>
      </p:sp>
      <p:pic>
        <p:nvPicPr>
          <p:cNvPr id="80" name="図 7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6126" y="3733800"/>
            <a:ext cx="2533650" cy="2533650"/>
          </a:xfrm>
          <a:prstGeom prst="rect">
            <a:avLst/>
          </a:prstGeom>
        </p:spPr>
      </p:pic>
      <p:pic>
        <p:nvPicPr>
          <p:cNvPr id="254" name="図 25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5151" y="764112"/>
            <a:ext cx="5276849" cy="2569638"/>
          </a:xfrm>
          <a:prstGeom prst="rect">
            <a:avLst/>
          </a:prstGeom>
        </p:spPr>
      </p:pic>
      <p:pic>
        <p:nvPicPr>
          <p:cNvPr id="347" name="図 34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99093" y="3790950"/>
            <a:ext cx="2492906" cy="2496452"/>
          </a:xfrm>
          <a:prstGeom prst="rect">
            <a:avLst/>
          </a:prstGeom>
        </p:spPr>
      </p:pic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53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35563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78781" y="272658"/>
            <a:ext cx="11708780" cy="733270"/>
          </a:xfrm>
        </p:spPr>
        <p:txBody>
          <a:bodyPr>
            <a:normAutofit/>
          </a:bodyPr>
          <a:lstStyle/>
          <a:p>
            <a:pPr algn="ctr"/>
            <a:r>
              <a:rPr kumimoji="1" lang="ja-JP" altLang="en-US" dirty="0" smtClean="0"/>
              <a:t>身近な応用例 </a:t>
            </a:r>
            <a:r>
              <a:rPr kumimoji="1" lang="en-US" altLang="ja-JP" dirty="0" smtClean="0"/>
              <a:t>- </a:t>
            </a:r>
            <a:r>
              <a:rPr kumimoji="1" lang="ja-JP" altLang="en-US" dirty="0" smtClean="0"/>
              <a:t>音声認識</a:t>
            </a:r>
            <a:endParaRPr kumimoji="1" lang="ja-JP" altLang="en-US" dirty="0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idx="1"/>
          </p:nvPr>
        </p:nvSpPr>
        <p:spPr>
          <a:xfrm>
            <a:off x="2606040" y="1849657"/>
            <a:ext cx="1854200" cy="57350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kumimoji="1" lang="en-US" altLang="ja-JP" dirty="0" smtClean="0"/>
              <a:t>iOS</a:t>
            </a:r>
            <a:endParaRPr kumimoji="1" lang="ja-JP" altLang="en-US" dirty="0"/>
          </a:p>
        </p:txBody>
      </p:sp>
      <p:pic>
        <p:nvPicPr>
          <p:cNvPr id="1026" name="Picture 2" descr="https://www.apple.com/ios/siri/images/icon_siri_2x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3515" y="2554473"/>
            <a:ext cx="1619250" cy="1619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コンテンツ プレースホルダー 3"/>
          <p:cNvSpPr txBox="1">
            <a:spLocks/>
          </p:cNvSpPr>
          <p:nvPr/>
        </p:nvSpPr>
        <p:spPr>
          <a:xfrm>
            <a:off x="3533140" y="4114803"/>
            <a:ext cx="838200" cy="380463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sz="1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©Apple</a:t>
            </a:r>
            <a:endParaRPr lang="ja-JP" altLang="en-US" sz="16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8" name="コンテンツ プレースホルダー 3"/>
          <p:cNvSpPr txBox="1">
            <a:spLocks/>
          </p:cNvSpPr>
          <p:nvPr/>
        </p:nvSpPr>
        <p:spPr>
          <a:xfrm>
            <a:off x="2606040" y="4404897"/>
            <a:ext cx="1854200" cy="57350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ja-JP" dirty="0" err="1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siri</a:t>
            </a:r>
            <a:endParaRPr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9" name="コンテンツ プレースホルダー 3"/>
          <p:cNvSpPr txBox="1">
            <a:spLocks/>
          </p:cNvSpPr>
          <p:nvPr/>
        </p:nvSpPr>
        <p:spPr>
          <a:xfrm>
            <a:off x="6730452" y="1849657"/>
            <a:ext cx="1854200" cy="573504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Windows</a:t>
            </a:r>
            <a:endParaRPr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4362" y="2885718"/>
            <a:ext cx="3926380" cy="956761"/>
          </a:xfrm>
          <a:prstGeom prst="rect">
            <a:avLst/>
          </a:prstGeom>
        </p:spPr>
      </p:pic>
      <p:sp>
        <p:nvSpPr>
          <p:cNvPr id="13" name="コンテンツ プレースホルダー 3"/>
          <p:cNvSpPr txBox="1">
            <a:spLocks/>
          </p:cNvSpPr>
          <p:nvPr/>
        </p:nvSpPr>
        <p:spPr>
          <a:xfrm>
            <a:off x="8059420" y="3698243"/>
            <a:ext cx="1297940" cy="380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sz="1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©Microsoft</a:t>
            </a:r>
            <a:endParaRPr lang="ja-JP" altLang="en-US" sz="16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4" name="コンテンツ プレースホルダー 3"/>
          <p:cNvSpPr txBox="1">
            <a:spLocks/>
          </p:cNvSpPr>
          <p:nvPr/>
        </p:nvSpPr>
        <p:spPr>
          <a:xfrm>
            <a:off x="6854190" y="4404897"/>
            <a:ext cx="1854200" cy="57350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Dictation</a:t>
            </a:r>
            <a:endParaRPr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5" name="コンテンツ プレースホルダー 3"/>
          <p:cNvSpPr txBox="1">
            <a:spLocks/>
          </p:cNvSpPr>
          <p:nvPr/>
        </p:nvSpPr>
        <p:spPr>
          <a:xfrm>
            <a:off x="5499153" y="4989117"/>
            <a:ext cx="5278438" cy="9465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『</a:t>
            </a:r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コントロールパネル </a:t>
            </a:r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&gt; </a:t>
            </a:r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音声認識</a:t>
            </a:r>
            <a:r>
              <a:rPr lang="en-US" altLang="ja-JP" sz="2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』</a:t>
            </a:r>
            <a:endParaRPr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54549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78781" y="457594"/>
            <a:ext cx="11708780" cy="733270"/>
          </a:xfrm>
        </p:spPr>
        <p:txBody>
          <a:bodyPr>
            <a:normAutofit/>
          </a:bodyPr>
          <a:lstStyle/>
          <a:p>
            <a:pPr algn="ctr"/>
            <a:r>
              <a:rPr kumimoji="1" lang="ja-JP" altLang="en-US" dirty="0" smtClean="0"/>
              <a:t>身近な応用例 </a:t>
            </a:r>
            <a:r>
              <a:rPr kumimoji="1" lang="en-US" altLang="ja-JP" dirty="0" smtClean="0"/>
              <a:t>– </a:t>
            </a:r>
            <a:r>
              <a:rPr kumimoji="1" lang="ja-JP" altLang="en-US" dirty="0" smtClean="0"/>
              <a:t>文字認識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2732926" y="4311734"/>
            <a:ext cx="7477874" cy="19351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ja-JP" dirty="0" smtClean="0"/>
              <a:t>Windows IME pad</a:t>
            </a:r>
          </a:p>
          <a:p>
            <a:pPr marL="0" indent="0">
              <a:buNone/>
            </a:pPr>
            <a:r>
              <a:rPr lang="ja-JP" altLang="en-US" dirty="0" smtClean="0"/>
              <a:t>読めない漢字</a:t>
            </a:r>
            <a:r>
              <a:rPr lang="ja-JP" altLang="en-US" dirty="0"/>
              <a:t>の手書きにより検索</a:t>
            </a:r>
            <a:r>
              <a:rPr lang="ja-JP" altLang="en-US" dirty="0" smtClean="0"/>
              <a:t>を支援</a:t>
            </a:r>
            <a:endParaRPr lang="en-US" altLang="ja-JP" dirty="0" smtClean="0"/>
          </a:p>
          <a:p>
            <a:pPr marL="0" indent="0">
              <a:buNone/>
            </a:pPr>
            <a:r>
              <a:rPr lang="en-US" altLang="ja-JP" dirty="0" smtClean="0"/>
              <a:t> </a:t>
            </a:r>
            <a:endParaRPr kumimoji="1" lang="ja-JP" altLang="en-US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9080" y="1825169"/>
            <a:ext cx="4719320" cy="2064703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0413" y="1825520"/>
            <a:ext cx="2658848" cy="1879064"/>
          </a:xfrm>
          <a:prstGeom prst="rect">
            <a:avLst/>
          </a:prstGeom>
        </p:spPr>
      </p:pic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66791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78781" y="118546"/>
            <a:ext cx="11708780" cy="733270"/>
          </a:xfrm>
        </p:spPr>
        <p:txBody>
          <a:bodyPr>
            <a:normAutofit/>
          </a:bodyPr>
          <a:lstStyle/>
          <a:p>
            <a:pPr algn="ctr"/>
            <a:r>
              <a:rPr kumimoji="1" lang="ja-JP" altLang="en-US" dirty="0" smtClean="0"/>
              <a:t>身近な応用例 </a:t>
            </a:r>
            <a:r>
              <a:rPr kumimoji="1" lang="en-US" altLang="ja-JP" dirty="0" smtClean="0"/>
              <a:t>– </a:t>
            </a:r>
            <a:r>
              <a:rPr kumimoji="1" lang="ja-JP" altLang="en-US" dirty="0" smtClean="0"/>
              <a:t>その他</a:t>
            </a:r>
            <a:endParaRPr kumimoji="1" lang="ja-JP" altLang="en-US" dirty="0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idx="1"/>
          </p:nvPr>
        </p:nvSpPr>
        <p:spPr>
          <a:xfrm>
            <a:off x="359272" y="4526014"/>
            <a:ext cx="3874061" cy="824919"/>
          </a:xfrm>
        </p:spPr>
        <p:txBody>
          <a:bodyPr>
            <a:noAutofit/>
          </a:bodyPr>
          <a:lstStyle/>
          <a:p>
            <a:pPr marL="0" indent="0" algn="ctr">
              <a:spcBef>
                <a:spcPts val="0"/>
              </a:spcBef>
              <a:buNone/>
            </a:pPr>
            <a:r>
              <a:rPr lang="ja-JP" altLang="en-US" sz="3200" dirty="0" smtClean="0"/>
              <a:t>指紋</a:t>
            </a:r>
            <a:r>
              <a:rPr kumimoji="1" lang="ja-JP" altLang="en-US" sz="3200" dirty="0" smtClean="0"/>
              <a:t>認証</a:t>
            </a:r>
            <a:endParaRPr kumimoji="1" lang="en-US" altLang="ja-JP" sz="3200" dirty="0" smtClean="0"/>
          </a:p>
        </p:txBody>
      </p:sp>
      <p:pic>
        <p:nvPicPr>
          <p:cNvPr id="2050" name="Picture 2" descr="http://upload.wikimedia.org/wikipedia/commons/thumb/9/95/Reading_Fingerprint.jpg/220px-Reading_Fingerprin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885272" y="1860445"/>
            <a:ext cx="1920072" cy="1518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コンテンツ プレースホルダー 3"/>
          <p:cNvSpPr txBox="1">
            <a:spLocks/>
          </p:cNvSpPr>
          <p:nvPr/>
        </p:nvSpPr>
        <p:spPr>
          <a:xfrm>
            <a:off x="4428005" y="4526014"/>
            <a:ext cx="2266307" cy="7007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顔認識</a:t>
            </a:r>
            <a:endParaRPr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3" name="コンテンツ プレースホルダー 3"/>
          <p:cNvSpPr txBox="1">
            <a:spLocks/>
          </p:cNvSpPr>
          <p:nvPr/>
        </p:nvSpPr>
        <p:spPr>
          <a:xfrm>
            <a:off x="7663583" y="4526014"/>
            <a:ext cx="2835084" cy="11321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姿勢</a:t>
            </a:r>
            <a:r>
              <a:rPr lang="ja-JP" altLang="en-US" sz="28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追跡</a:t>
            </a:r>
            <a:endParaRPr lang="en-US" altLang="ja-JP" sz="28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0" indent="0" algn="ctr">
              <a:spcBef>
                <a:spcPts val="0"/>
              </a:spcBef>
              <a:buNone/>
            </a:pPr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ジェスチャ</a:t>
            </a:r>
            <a:r>
              <a:rPr lang="ja-JP" altLang="en-US" sz="28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認識</a:t>
            </a:r>
            <a:endParaRPr lang="en-US" altLang="ja-JP" sz="28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9095" y="2040652"/>
            <a:ext cx="2910099" cy="1950790"/>
          </a:xfrm>
          <a:prstGeom prst="rect">
            <a:avLst/>
          </a:prstGeom>
        </p:spPr>
      </p:pic>
      <p:sp>
        <p:nvSpPr>
          <p:cNvPr id="15" name="コンテンツ プレースホルダー 3"/>
          <p:cNvSpPr txBox="1">
            <a:spLocks/>
          </p:cNvSpPr>
          <p:nvPr/>
        </p:nvSpPr>
        <p:spPr>
          <a:xfrm>
            <a:off x="7766369" y="4011496"/>
            <a:ext cx="5112765" cy="6587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altLang="ja-JP" sz="1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© IEEE Trans. Cyber. Hubert Shum, et al.</a:t>
            </a:r>
            <a:endParaRPr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8155" y="1916493"/>
            <a:ext cx="2906006" cy="2342944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084" y="1664576"/>
            <a:ext cx="2360436" cy="2551823"/>
          </a:xfrm>
          <a:prstGeom prst="rect">
            <a:avLst/>
          </a:prstGeom>
        </p:spPr>
      </p:pic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0107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50013" y="621980"/>
            <a:ext cx="10723840" cy="733270"/>
          </a:xfrm>
        </p:spPr>
        <p:txBody>
          <a:bodyPr>
            <a:normAutofit/>
          </a:bodyPr>
          <a:lstStyle/>
          <a:p>
            <a:r>
              <a:rPr kumimoji="1" lang="ja-JP" altLang="en-US" dirty="0" smtClean="0"/>
              <a:t>パターン認識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750013" y="1507936"/>
            <a:ext cx="10928279" cy="18120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ja-JP" dirty="0" smtClean="0"/>
              <a:t>『</a:t>
            </a:r>
            <a:r>
              <a:rPr kumimoji="1" lang="ja-JP" altLang="en-US" dirty="0" smtClean="0"/>
              <a:t>データの中の規則性を自動的に見つけ出し</a:t>
            </a:r>
            <a:r>
              <a:rPr lang="ja-JP" altLang="en-US" dirty="0"/>
              <a:t>、</a:t>
            </a:r>
            <a:r>
              <a:rPr lang="ja-JP" altLang="en-US" dirty="0" smtClean="0"/>
              <a:t>その</a:t>
            </a:r>
            <a:r>
              <a:rPr lang="ja-JP" altLang="en-US" dirty="0"/>
              <a:t>規則性</a:t>
            </a:r>
            <a:r>
              <a:rPr lang="ja-JP" altLang="en-US" dirty="0" smtClean="0"/>
              <a:t>を使ってデータを異なるカテゴリに分類する処理</a:t>
            </a:r>
            <a:r>
              <a:rPr lang="en-US" altLang="ja-JP" dirty="0" smtClean="0"/>
              <a:t>』</a:t>
            </a:r>
            <a:r>
              <a:rPr lang="ja-JP" altLang="en-US" dirty="0" smtClean="0"/>
              <a:t> </a:t>
            </a:r>
            <a:r>
              <a:rPr lang="en-US" altLang="ja-JP" i="1" dirty="0"/>
              <a:t>(PRML, C.M. Bishop)</a:t>
            </a:r>
            <a:endParaRPr lang="en-US" altLang="ja-JP" i="1" dirty="0" smtClean="0"/>
          </a:p>
        </p:txBody>
      </p:sp>
      <p:sp>
        <p:nvSpPr>
          <p:cNvPr id="5" name="コンテンツ プレースホルダー 2"/>
          <p:cNvSpPr txBox="1">
            <a:spLocks/>
          </p:cNvSpPr>
          <p:nvPr/>
        </p:nvSpPr>
        <p:spPr>
          <a:xfrm>
            <a:off x="802897" y="2924220"/>
            <a:ext cx="9317148" cy="17960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b="1" u="sng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1) </a:t>
            </a:r>
            <a:r>
              <a:rPr lang="ja-JP" altLang="en-US" b="1" u="sng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クラス分類 </a:t>
            </a:r>
            <a:r>
              <a:rPr lang="en-US" altLang="ja-JP" b="1" u="sng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Classification</a:t>
            </a:r>
          </a:p>
          <a:p>
            <a:pPr marL="0" indent="0">
              <a:buNone/>
            </a:pPr>
            <a:r>
              <a:rPr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『</a:t>
            </a:r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複数の入力データを</a:t>
            </a:r>
            <a:r>
              <a:rPr lang="ja-JP" altLang="en-US" sz="2800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既知</a:t>
            </a:r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のクラスに分類する</a:t>
            </a:r>
            <a:r>
              <a:rPr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』</a:t>
            </a:r>
          </a:p>
          <a:p>
            <a:pPr marL="0" indent="0">
              <a:buNone/>
            </a:pP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※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クラス分類のみをパターン認識と呼ぶ事もある</a:t>
            </a:r>
            <a:endParaRPr lang="en-US" altLang="ja-JP" sz="28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" name="コンテンツ プレースホルダー 2"/>
          <p:cNvSpPr txBox="1">
            <a:spLocks/>
          </p:cNvSpPr>
          <p:nvPr/>
        </p:nvSpPr>
        <p:spPr>
          <a:xfrm>
            <a:off x="802896" y="4847311"/>
            <a:ext cx="8940930" cy="180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b="1" u="sng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2) </a:t>
            </a:r>
            <a:r>
              <a:rPr lang="ja-JP" altLang="en-US" b="1" u="sng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クラスタリング </a:t>
            </a:r>
            <a:r>
              <a:rPr lang="en-US" altLang="ja-JP" b="1" u="sng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Clustering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</a:t>
            </a:r>
          </a:p>
          <a:p>
            <a:pPr marL="0" indent="0">
              <a:buNone/>
            </a:pPr>
            <a:r>
              <a:rPr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『</a:t>
            </a:r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複数の入力データから</a:t>
            </a:r>
            <a:r>
              <a:rPr lang="ja-JP" altLang="en-US" sz="2800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未知</a:t>
            </a:r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の類似したグループ　　（クラスタ）を発見する</a:t>
            </a:r>
            <a:r>
              <a:rPr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』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43994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10864</TotalTime>
  <Words>2904</Words>
  <Application>Microsoft Office PowerPoint</Application>
  <PresentationFormat>ワイド画面</PresentationFormat>
  <Paragraphs>859</Paragraphs>
  <Slides>53</Slides>
  <Notes>11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53</vt:i4>
      </vt:variant>
    </vt:vector>
  </HeadingPairs>
  <TitlesOfParts>
    <vt:vector size="60" baseType="lpstr">
      <vt:lpstr>ＭＳ Ｐゴシック</vt:lpstr>
      <vt:lpstr>メイリオ</vt:lpstr>
      <vt:lpstr>Arial</vt:lpstr>
      <vt:lpstr>Calibri</vt:lpstr>
      <vt:lpstr>Cambria Math</vt:lpstr>
      <vt:lpstr>Wingdings</vt:lpstr>
      <vt:lpstr>Office テーマ</vt:lpstr>
      <vt:lpstr>デジタルメディア処理2</vt:lpstr>
      <vt:lpstr>デジタルメディア処理２、2017（前期）</vt:lpstr>
      <vt:lpstr>Contents</vt:lpstr>
      <vt:lpstr>パターン認識</vt:lpstr>
      <vt:lpstr>パターン認識</vt:lpstr>
      <vt:lpstr>身近な応用例 - 音声認識</vt:lpstr>
      <vt:lpstr>身近な応用例 – 文字認識</vt:lpstr>
      <vt:lpstr>身近な応用例 – その他</vt:lpstr>
      <vt:lpstr>パターン認識</vt:lpstr>
      <vt:lpstr>PowerPoint プレゼンテーション</vt:lpstr>
      <vt:lpstr>PowerPoint プレゼンテーション</vt:lpstr>
      <vt:lpstr>パターン認識</vt:lpstr>
      <vt:lpstr>パターン認識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まとめ : パターン認識とは</vt:lpstr>
      <vt:lpstr>識別器</vt:lpstr>
      <vt:lpstr>プロトタイプ法</vt:lpstr>
      <vt:lpstr>プロトタイプ法 と マハラノビス距離</vt:lpstr>
      <vt:lpstr>プロトタイプ法 と マハラノビス距離</vt:lpstr>
      <vt:lpstr>プロトタイプ法 と マハラノビス距離</vt:lpstr>
      <vt:lpstr>kNN(k-Nearest Neighbor法)</vt:lpstr>
      <vt:lpstr>kd-tree</vt:lpstr>
      <vt:lpstr>kd-treeの構築</vt:lpstr>
      <vt:lpstr>kd-treeの構築</vt:lpstr>
      <vt:lpstr>kd-treeの構築</vt:lpstr>
      <vt:lpstr>kd-treeの構築</vt:lpstr>
      <vt:lpstr>kd-treeの構築</vt:lpstr>
      <vt:lpstr>kd-treeの構築</vt:lpstr>
      <vt:lpstr>kd-treeの構築</vt:lpstr>
      <vt:lpstr>Decision tree と Random forests</vt:lpstr>
      <vt:lpstr>決定木 (classification tree / decision tree)</vt:lpstr>
      <vt:lpstr>決定木 (classification tree / decision tree)</vt:lpstr>
      <vt:lpstr>決定木の学習 (概要)[Fielding 77; Quinlan 93; Breiman 84]</vt:lpstr>
      <vt:lpstr>決定木の学習 (概要)[Fielding 77; Quinlan 93; Breiman 84]</vt:lpstr>
      <vt:lpstr>決定木の学習 (概要)[Fielding 77; Quinlan 93; Breiman 84]</vt:lpstr>
      <vt:lpstr>決定木の学習 (概要)[Fielding 77; Quinlan 93; Breiman 84]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集団学習 (Ensemble learning)</vt:lpstr>
      <vt:lpstr>Support Vector Machine </vt:lpstr>
      <vt:lpstr>識別器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Takashi Ijiri</dc:creator>
  <cp:lastModifiedBy>Takashi Ijiri</cp:lastModifiedBy>
  <cp:revision>332</cp:revision>
  <cp:lastPrinted>2017-06-20T14:30:12Z</cp:lastPrinted>
  <dcterms:created xsi:type="dcterms:W3CDTF">2017-01-19T02:23:36Z</dcterms:created>
  <dcterms:modified xsi:type="dcterms:W3CDTF">2017-06-20T14:30:33Z</dcterms:modified>
</cp:coreProperties>
</file>